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media/image8.jpeg" ContentType="image/jpeg"/>
  <Override PartName="/ppt/notesSlides/notesSlide8.xml" ContentType="application/vnd.openxmlformats-officedocument.presentationml.notesSlide+xml"/>
  <Override PartName="/ppt/media/image9.jpeg" ContentType="image/jpeg"/>
  <Override PartName="/ppt/media/image10.jpeg" ContentType="image/jpeg"/>
  <Override PartName="/ppt/notesSlides/notesSlide9.xml" ContentType="application/vnd.openxmlformats-officedocument.presentationml.notesSlide+xml"/>
  <Override PartName="/ppt/media/image11.jpeg" ContentType="image/jpeg"/>
  <Override PartName="/ppt/media/image12.jpeg" ContentType="image/jpeg"/>
  <Override PartName="/ppt/notesSlides/notesSlide10.xml" ContentType="application/vnd.openxmlformats-officedocument.presentationml.notesSlide+xml"/>
  <Override PartName="/ppt/media/image13.jpeg" ContentType="image/jpeg"/>
  <Override PartName="/ppt/media/image14.jpeg" ContentType="image/jpeg"/>
  <Override PartName="/ppt/notesSlides/notesSlide11.xml" ContentType="application/vnd.openxmlformats-officedocument.presentationml.notesSlide+xml"/>
  <Override PartName="/ppt/media/image15.jpeg" ContentType="image/jpeg"/>
  <Override PartName="/ppt/media/image16.jpeg" ContentType="image/jpeg"/>
  <Override PartName="/ppt/notesSlides/notesSlide12.xml" ContentType="application/vnd.openxmlformats-officedocument.presentationml.notesSlide+xml"/>
  <Override PartName="/ppt/media/image17.jpeg" ContentType="image/jpeg"/>
  <Override PartName="/ppt/media/image18.jpeg" ContentType="image/jpeg"/>
  <Override PartName="/ppt/notesSlides/notesSlide13.xml" ContentType="application/vnd.openxmlformats-officedocument.presentationml.notesSlide+xml"/>
  <Override PartName="/ppt/media/image19.jpeg" ContentType="image/jpeg"/>
  <Override PartName="/ppt/media/image20.jpeg" ContentType="image/jpeg"/>
  <Override PartName="/ppt/notesSlides/notesSlide14.xml" ContentType="application/vnd.openxmlformats-officedocument.presentationml.notesSlide+xml"/>
  <Override PartName="/ppt/media/image21.jpeg" ContentType="image/jpeg"/>
  <Override PartName="/ppt/notesSlides/notesSlide15.xml" ContentType="application/vnd.openxmlformats-officedocument.presentationml.notesSlide+xml"/>
  <Override PartName="/ppt/media/image22.jpeg" ContentType="image/jpeg"/>
  <Override PartName="/ppt/media/image23.jpeg" ContentType="image/jpeg"/>
  <Override PartName="/ppt/notesSlides/notesSlide16.xml" ContentType="application/vnd.openxmlformats-officedocument.presentationml.notesSlide+xml"/>
  <Override PartName="/ppt/media/image24.jpeg" ContentType="image/jpeg"/>
  <Override PartName="/ppt/media/image25.jpeg" ContentType="image/jpeg"/>
  <Override PartName="/ppt/notesSlides/notesSlide17.xml" ContentType="application/vnd.openxmlformats-officedocument.presentationml.notesSlide+xml"/>
  <Override PartName="/ppt/media/image26.jpeg" ContentType="image/jpeg"/>
  <Override PartName="/ppt/notesSlides/notesSlide18.xml" ContentType="application/vnd.openxmlformats-officedocument.presentationml.notesSlide+xml"/>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notesSlides/notesSlide19.xml" ContentType="application/vnd.openxmlformats-officedocument.presentationml.notesSlide+xml"/>
  <Override PartName="/ppt/media/image33.jpeg" ContentType="image/jpeg"/>
  <Override PartName="/ppt/notesSlides/notesSlide20.xml" ContentType="application/vnd.openxmlformats-officedocument.presentationml.notesSlide+xml"/>
  <Override PartName="/ppt/media/image3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000">
        <a:latin typeface="Helvetica Neue"/>
        <a:ea typeface="Helvetica Neue"/>
        <a:cs typeface="Helvetica Neue"/>
        <a:sym typeface="Helvetica Neue"/>
      </a:defRPr>
    </a:lvl1pPr>
    <a:lvl2pPr indent="228600" defTabSz="457200" latinLnBrk="0">
      <a:lnSpc>
        <a:spcPct val="117999"/>
      </a:lnSpc>
      <a:defRPr sz="2000">
        <a:latin typeface="Helvetica Neue"/>
        <a:ea typeface="Helvetica Neue"/>
        <a:cs typeface="Helvetica Neue"/>
        <a:sym typeface="Helvetica Neue"/>
      </a:defRPr>
    </a:lvl2pPr>
    <a:lvl3pPr indent="457200" defTabSz="457200" latinLnBrk="0">
      <a:lnSpc>
        <a:spcPct val="117999"/>
      </a:lnSpc>
      <a:defRPr sz="2000">
        <a:latin typeface="Helvetica Neue"/>
        <a:ea typeface="Helvetica Neue"/>
        <a:cs typeface="Helvetica Neue"/>
        <a:sym typeface="Helvetica Neue"/>
      </a:defRPr>
    </a:lvl3pPr>
    <a:lvl4pPr indent="685800" defTabSz="457200" latinLnBrk="0">
      <a:lnSpc>
        <a:spcPct val="117999"/>
      </a:lnSpc>
      <a:defRPr sz="2000">
        <a:latin typeface="Helvetica Neue"/>
        <a:ea typeface="Helvetica Neue"/>
        <a:cs typeface="Helvetica Neue"/>
        <a:sym typeface="Helvetica Neue"/>
      </a:defRPr>
    </a:lvl4pPr>
    <a:lvl5pPr indent="914400" defTabSz="457200" latinLnBrk="0">
      <a:lnSpc>
        <a:spcPct val="117999"/>
      </a:lnSpc>
      <a:defRPr sz="2000">
        <a:latin typeface="Helvetica Neue"/>
        <a:ea typeface="Helvetica Neue"/>
        <a:cs typeface="Helvetica Neue"/>
        <a:sym typeface="Helvetica Neue"/>
      </a:defRPr>
    </a:lvl5pPr>
    <a:lvl6pPr indent="1143000" defTabSz="457200" latinLnBrk="0">
      <a:lnSpc>
        <a:spcPct val="117999"/>
      </a:lnSpc>
      <a:defRPr sz="2000">
        <a:latin typeface="Helvetica Neue"/>
        <a:ea typeface="Helvetica Neue"/>
        <a:cs typeface="Helvetica Neue"/>
        <a:sym typeface="Helvetica Neue"/>
      </a:defRPr>
    </a:lvl6pPr>
    <a:lvl7pPr indent="1371600" defTabSz="457200" latinLnBrk="0">
      <a:lnSpc>
        <a:spcPct val="117999"/>
      </a:lnSpc>
      <a:defRPr sz="2000">
        <a:latin typeface="Helvetica Neue"/>
        <a:ea typeface="Helvetica Neue"/>
        <a:cs typeface="Helvetica Neue"/>
        <a:sym typeface="Helvetica Neue"/>
      </a:defRPr>
    </a:lvl7pPr>
    <a:lvl8pPr indent="1600200" defTabSz="457200" latinLnBrk="0">
      <a:lnSpc>
        <a:spcPct val="117999"/>
      </a:lnSpc>
      <a:defRPr sz="2000">
        <a:latin typeface="Helvetica Neue"/>
        <a:ea typeface="Helvetica Neue"/>
        <a:cs typeface="Helvetica Neue"/>
        <a:sym typeface="Helvetica Neue"/>
      </a:defRPr>
    </a:lvl8pPr>
    <a:lvl9pPr indent="1828800" defTabSz="457200" latinLnBrk="0">
      <a:lnSpc>
        <a:spcPct val="117999"/>
      </a:lnSpc>
      <a:defRPr sz="20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s://journals.sagepub.com/doi/pdf/10.1177/0022243719881113" TargetMode="External"/><Relationship Id="rId4" Type="http://schemas.openxmlformats.org/officeDocument/2006/relationships/hyperlink" Target="https://www.tandfonline.com/doi/full/10.1080/23311975.2020.1870797" TargetMode="External"/><Relationship Id="rId5" Type="http://schemas.openxmlformats.org/officeDocument/2006/relationships/hyperlink" Target="https://seattleppcagency.com/marketing/is-yelp-still-relevant-in-2021/" TargetMode="External"/><Relationship Id="rId6" Type="http://schemas.openxmlformats.org/officeDocument/2006/relationships/hyperlink" Target="https://www.yelp-ir.com/"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Given the influence of photos on consumer decisions, it's surprising how many restaurants still have a slough of dark, blurry, unappetizing photos immediately visible in their main photo gallery linked at the top of their Yelp page.  Yelp app users, restaurant owners, and Yelp itself would all benefit from having an option to automatically sort restaurant photo galleries in a way that would place well taken shots on top.  Currently on Yelp, businesses who have an advertising account can sort their photo gallery, so why do so many bad and blurry photos persist?  Probably because it takes an owner's valuable time, plus requires knowledge of photographic principles to do these things.  In this project I manually label a set of photos using photography principles, then trained a machine learning model to classify food photos as either "post-worthy" or "not so great" so that Yelp (or the restaurant owner or the app user) can automatically sort their photo galleries in a better way.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Criteria 5:  Pattern/Composition</a:t>
            </a:r>
          </a:p>
          <a:p>
            <a:pPr/>
            <a:r>
              <a:t>Pattern includes a lot of “rules of thumb” that are pleasing to the eye: rule of 3rds, golden proportion, rule of odds, lines of symmetry.  Half-eaten burritos, empty plates, and photos that were chaotic in composition were labeled bad photos.</a:t>
            </a:r>
          </a:p>
          <a:p>
            <a:pPr/>
          </a:p>
          <a:p>
            <a:pPr/>
            <a:r>
              <a:t>Again, this project is </a:t>
            </a:r>
            <a:r>
              <a:rPr b="1" i="1"/>
              <a:t>not</a:t>
            </a:r>
            <a:r>
              <a:t> about documenting poor quality food.  While it’s true that app users may want to see some pictures of poor quality food so they can rule out visiting a business, it’s likely many would still like the </a:t>
            </a:r>
            <a:r>
              <a:rPr b="1" i="1"/>
              <a:t>option</a:t>
            </a:r>
            <a:r>
              <a:t> to sort by photo quality.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Here’s an example of the criteria manually applied to label photos as either good or bad in image quality.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This is a composite average image taken by combining all photos from each class (good/bad).  Just a bit darker overall in the bad class, and a bit more vignetting (darker corners; common problem in low exposure photos).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Here’s the same averaged composite images in a perceptually uniform colormap from Matplotlib called “plasma”.  There are several others.  Hopefully this makes seeing the difference a little easier.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This contrast image is basically subtraction applied to the previous 2 images (average good composite and average bad composite).  You can see some concentric forms that probably represent plates.  Corners are high contrast, probably indicating  that bad images have more vignetting than good images.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In these histograms, taken from the good and bad average composites respectively, you can see the average good composite covers a wider array of brightness values (x axis) and more bright values (right side of x axis is brighter).  In general, good photos tended to be lighter.  A common problem in indoor photography is not having enough light or having poor quality light such as fluorescent bulbs that cast a tint that isn’t neutral.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Conclusions:  </a:t>
            </a:r>
          </a:p>
          <a:p>
            <a:pPr/>
            <a:r>
              <a:t>-Having a dish helps - this goes back to the idea of pattern (something to frame the food)</a:t>
            </a:r>
          </a:p>
          <a:p>
            <a:pPr/>
            <a:r>
              <a:t>-Finer texture may help</a:t>
            </a:r>
          </a:p>
          <a:p>
            <a:pPr/>
            <a:r>
              <a:t>-Appears to be more variability in the good photos than in bad (might be they’re “blown out”)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Looking at individual images with high good photo Eigen values or high bad photo Eigen values, It appears the best photos had bright, sharp, centered images of food, with smooth, plain, backgrounds.  The worst images were very underexposed, blurry, and/or presented non-food objects.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CNN 1 NNs are Basically a complexed stack of logistic regressions.  Each is passed through layers and transformed (affected by the other regressions).  The linear part of the log reg allows our data to impact our result and the curvy part (sigma) lets us learn more complex, non-linear relationships btwn x &amp; y.  More layers can let us learn even more complex relationships (in theory).  In a CNN, instead of looking at one long string array of pixels, we look at small grids of pixels (represented by matrices) that help us pick out shapes and edges. Low-level convolutions pick up  small features and higher-level convolutions learn how those features fit together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Could probably go back through and change some labels.  In the circled photo, I probably labeled this good because I like mole sauces, even though this photo probably should be classified as bad according to my criteria.  This demonstrates the challenge with using subjective labels.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Here is an example of a real restaurant gallery that I sorted using machine learning.  The grid on the left is the original top of the gallery for one particular restaurant.  The top right shows the 15 highest scoring photos and the bottom right shows the 15 lowest scoring photos out of a test set of the first 100 photos on the gallery’s food photos.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Like poker: CNNs are relatively easy to learn, but much goes into mastering them.</a:t>
            </a:r>
          </a:p>
          <a:p>
            <a:pPr/>
          </a:p>
          <a:p>
            <a:pPr/>
            <a:r>
              <a:t>There may be legitimate reasons review platforms don’t allow an AI sort of quality photos, that I have not considered.</a:t>
            </a:r>
          </a:p>
          <a:p>
            <a:pPr/>
          </a:p>
          <a:p>
            <a:pPr/>
            <a:r>
              <a:t>I would like more time to research subject to find better CNN architectures for this type of classification.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We know that the </a:t>
            </a:r>
            <a:r>
              <a:rPr u="sng">
                <a:solidFill>
                  <a:schemeClr val="accent1"/>
                </a:solidFill>
                <a:hlinkClick r:id="rId3" invalidUrl="" action="" tgtFrame="" tooltip="" history="1" highlightClick="0" endSnd="0"/>
              </a:rPr>
              <a:t>presence of images increases engagement</a:t>
            </a:r>
            <a:r>
              <a:t> on social networks.  Since the start of covid the use of </a:t>
            </a:r>
            <a:r>
              <a:rPr u="sng">
                <a:solidFill>
                  <a:schemeClr val="accent1"/>
                </a:solidFill>
                <a:hlinkClick r:id="rId4" invalidUrl="" action="" tgtFrame="" tooltip="" history="1" highlightClick="0" endSnd="0"/>
              </a:rPr>
              <a:t>social media in decision making has gained in importance</a:t>
            </a:r>
            <a:r>
              <a:t>.  Even before covid, restaurant review apps were a very popular way to find new restaurants and this has only increased since then.  While there are many competitors in the space: google reviews, instagram, open table, Yelp is well established and it’s revenue is already above pre-covid levels at just over $1 B in 2021.</a:t>
            </a:r>
          </a:p>
          <a:p>
            <a:pPr/>
            <a:r>
              <a:rPr u="sng">
                <a:solidFill>
                  <a:schemeClr val="accent1"/>
                </a:solidFill>
                <a:hlinkClick r:id="rId5" invalidUrl="" action="" tgtFrame="" tooltip="" history="1" highlightClick="0" endSnd="0"/>
              </a:rPr>
              <a:t>More about Yelp:</a:t>
            </a:r>
            <a:r>
              <a:t> Founded in 2004; 100 M unique monthly users; 45% of their customers say they consult Yelp before making a purchase. It’s demographics are evenly distributed but over 1/2 are college educated.  </a:t>
            </a:r>
            <a:r>
              <a:rPr u="sng">
                <a:solidFill>
                  <a:schemeClr val="accent1"/>
                </a:solidFill>
                <a:hlinkClick r:id="rId6" invalidUrl="" action="" tgtFrame="" tooltip="" history="1" highlightClick="0" endSnd="0"/>
              </a:rPr>
              <a:t>Yelp has</a:t>
            </a:r>
            <a:r>
              <a:t> a $2.5 B market cap, </a:t>
            </a:r>
          </a:p>
          <a:p>
            <a:pPr/>
            <a:r>
              <a:t>5.8 million claimed businesses, and 1/4  billion reviews. Is this photo sorting specific to Yelp? No.  It could easily applied to other review platforms or other services that could use automated image sorting based on image quality.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For data collection, I started by reviewing what was available through Yelp’s API and pulled a bit of data and also downloaded a research set that Yelp make available to all.  But neither of these methods provided a “photo quality” label I could use.  So to collect my data, I visited Yelp galleries for various Yelp restaurant pages in California cities and manually downloaded 1400 photos.  I used 5 photographic criteria to label 1400 food photos into 2 classes (good and bad).  Good and bad refer to the photo quality, not an assessment of the food quality.  All photos were from Yelp restaurant pages using the search term “Mexican food” and locations in California.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p>
          <a:p>
            <a:pPr/>
            <a:r>
              <a:t>Here’s a restaurant 1200 reviews and 4 stars, but it still has lots of poor quality photos on top of the gallery page (under the “All Food” tab to filter out photos of the building, menu,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Criteria 1: Focus</a:t>
            </a:r>
          </a:p>
          <a:p>
            <a:pPr/>
            <a:r>
              <a:t>The subject needs to be in focus, background blur is nice, but not required.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Criteria 2: Exposure</a:t>
            </a:r>
          </a:p>
          <a:p>
            <a:pPr/>
            <a:r>
              <a:t>Exposure had to be even across the image with most pixels in the mid-range of possible light values.  Extreme light or dark patches were considered bad.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Criteria 3: Subject</a:t>
            </a:r>
          </a:p>
          <a:p>
            <a:pPr/>
            <a:r>
              <a:t>The subject had to be the food; the whole plate or a single item was fine.  No people, body parts, or extraneous objects should take away attention from the subject.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Criteria 4:  Color</a:t>
            </a:r>
          </a:p>
          <a:p>
            <a:pPr/>
            <a:r>
              <a:t>Color needed to be neutral to warm in tone and not extremely saturated.  Cool blue tints or other odd colorings were considered poor quality.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1pPr>
            <a:lvl2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2pPr>
            <a:lvl3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3pPr>
            <a:lvl4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4pPr>
            <a:lvl5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21"/>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Black and white photo of a solar panel"/>
          <p:cNvSpPr/>
          <p:nvPr>
            <p:ph type="pic" sz="half" idx="21"/>
          </p:nvPr>
        </p:nvSpPr>
        <p:spPr>
          <a:xfrm>
            <a:off x="5463161" y="-90805"/>
            <a:ext cx="8585201" cy="5043805"/>
          </a:xfrm>
          <a:prstGeom prst="rect">
            <a:avLst/>
          </a:prstGeom>
        </p:spPr>
        <p:txBody>
          <a:bodyPr lIns="91439" tIns="45719" rIns="91439" bIns="45719">
            <a:noAutofit/>
          </a:bodyPr>
          <a:lstStyle/>
          <a:p>
            <a:pPr/>
          </a:p>
        </p:txBody>
      </p:sp>
      <p:sp>
        <p:nvSpPr>
          <p:cNvPr id="112" name="Black and white photo of water flowing over the spillway gates of a dam"/>
          <p:cNvSpPr/>
          <p:nvPr>
            <p:ph type="pic" sz="half" idx="22"/>
          </p:nvPr>
        </p:nvSpPr>
        <p:spPr>
          <a:xfrm>
            <a:off x="5918717" y="4660900"/>
            <a:ext cx="7669766" cy="5219700"/>
          </a:xfrm>
          <a:prstGeom prst="rect">
            <a:avLst/>
          </a:prstGeom>
        </p:spPr>
        <p:txBody>
          <a:bodyPr lIns="91439" tIns="45719" rIns="91439" bIns="45719">
            <a:noAutofit/>
          </a:bodyPr>
          <a:lstStyle/>
          <a:p>
            <a:pPr/>
          </a:p>
        </p:txBody>
      </p:sp>
      <p:sp>
        <p:nvSpPr>
          <p:cNvPr id="113" name="Black and white photo of windmills under a cloudy sky"/>
          <p:cNvSpPr/>
          <p:nvPr>
            <p:ph type="pic" idx="23"/>
          </p:nvPr>
        </p:nvSpPr>
        <p:spPr>
          <a:xfrm>
            <a:off x="-1016000" y="-12700"/>
            <a:ext cx="8860898" cy="97790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Bold"/>
              </a:defRPr>
            </a:pPr>
          </a:p>
        </p:txBody>
      </p:sp>
      <p:sp>
        <p:nvSpPr>
          <p:cNvPr id="122" name="Type a quote here."/>
          <p:cNvSpPr txBox="1"/>
          <p:nvPr>
            <p:ph type="body" sz="quarter" idx="21"/>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Bold"/>
              </a:defRPr>
            </a:lvl1pPr>
          </a:lstStyle>
          <a:p>
            <a:pPr/>
            <a:r>
              <a:t>Type a quote here.</a:t>
            </a:r>
          </a:p>
        </p:txBody>
      </p:sp>
      <p:sp>
        <p:nvSpPr>
          <p:cNvPr id="123" name="Johnny Appleseed"/>
          <p:cNvSpPr txBox="1"/>
          <p:nvPr>
            <p:ph type="body" sz="quarter" idx="22"/>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Bold"/>
              </a:defRPr>
            </a:lvl1pPr>
          </a:lstStyle>
          <a:p>
            <a:pPr/>
            <a:r>
              <a:t>Johnny Appleseed</a:t>
            </a:r>
          </a:p>
        </p:txBody>
      </p:sp>
      <p:sp>
        <p:nvSpPr>
          <p:cNvPr id="124" name="Text"/>
          <p:cNvSpPr txBox="1"/>
          <p:nvPr>
            <p:ph type="body" sz="quarter" idx="2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21"/>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Bold"/>
              </a:defRPr>
            </a:lvl1pPr>
          </a:lstStyle>
          <a:p>
            <a:pPr/>
            <a:r>
              <a:t>Type a quote here.</a:t>
            </a:r>
          </a:p>
        </p:txBody>
      </p:sp>
      <p:sp>
        <p:nvSpPr>
          <p:cNvPr id="133" name="Black and white photo of windmills under a cloudy sky"/>
          <p:cNvSpPr/>
          <p:nvPr>
            <p:ph type="pic" idx="22"/>
          </p:nvPr>
        </p:nvSpPr>
        <p:spPr>
          <a:xfrm>
            <a:off x="-1016000" y="-12700"/>
            <a:ext cx="8860898" cy="9779000"/>
          </a:xfrm>
          <a:prstGeom prst="rect">
            <a:avLst/>
          </a:prstGeom>
        </p:spPr>
        <p:txBody>
          <a:bodyPr lIns="91439" tIns="45719" rIns="91439" bIns="45719">
            <a:noAutofit/>
          </a:bodyPr>
          <a:lstStyle/>
          <a:p>
            <a:pPr/>
          </a:p>
        </p:txBody>
      </p:sp>
      <p:sp>
        <p:nvSpPr>
          <p:cNvPr id="134" name="Johnny Appleseed"/>
          <p:cNvSpPr txBox="1"/>
          <p:nvPr>
            <p:ph type="body" sz="quarter" idx="23"/>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Bol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Black and white aerial photo of a person standing on top of a dam"/>
          <p:cNvSpPr/>
          <p:nvPr>
            <p:ph type="pic" idx="21"/>
          </p:nvPr>
        </p:nvSpPr>
        <p:spPr>
          <a:xfrm>
            <a:off x="-914400" y="-12700"/>
            <a:ext cx="14814645" cy="97790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Black and white aerial photo of a person standing on top of a dam"/>
          <p:cNvSpPr/>
          <p:nvPr>
            <p:ph type="pic" idx="21"/>
          </p:nvPr>
        </p:nvSpPr>
        <p:spPr>
          <a:xfrm>
            <a:off x="-914400" y="-12700"/>
            <a:ext cx="14814645" cy="9779000"/>
          </a:xfrm>
          <a:prstGeom prst="rect">
            <a:avLst/>
          </a:prstGeom>
        </p:spPr>
        <p:txBody>
          <a:bodyPr lIns="91439" tIns="45719" rIns="91439" bIns="45719">
            <a:noAutofit/>
          </a:bodyPr>
          <a:lstStyle/>
          <a:p>
            <a:pPr/>
          </a:p>
        </p:txBody>
      </p:sp>
      <p:sp>
        <p:nvSpPr>
          <p:cNvPr id="2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1pPr>
            <a:lvl2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2pPr>
            <a:lvl3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3pPr>
            <a:lvl4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4pPr>
            <a:lvl5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1pPr>
            <a:lvl2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2pPr>
            <a:lvl3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3pPr>
            <a:lvl4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4pPr>
            <a:lvl5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Black and white photo of windmills under a cloudy sky"/>
          <p:cNvSpPr/>
          <p:nvPr>
            <p:ph type="pic" idx="21"/>
          </p:nvPr>
        </p:nvSpPr>
        <p:spPr>
          <a:xfrm>
            <a:off x="-1016000" y="-12700"/>
            <a:ext cx="8860898" cy="97790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1pPr>
            <a:lvl2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2pPr>
            <a:lvl3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3pPr>
            <a:lvl4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4pPr>
            <a:lvl5pPr marL="0" indent="0">
              <a:lnSpc>
                <a:spcPct val="80000"/>
              </a:lnSpc>
              <a:spcBef>
                <a:spcPts val="2300"/>
              </a:spcBef>
              <a:buClrTx/>
              <a:buSzTx/>
              <a:buFontTx/>
              <a:buNone/>
              <a:defRPr cap="all" sz="5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21"/>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21"/>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21"/>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21"/>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Bold"/>
                <a:ea typeface="DIN Alternate Bold"/>
                <a:cs typeface="DIN Alternate Bold"/>
                <a:sym typeface="DIN Alternate Bold"/>
              </a:defRPr>
            </a:lvl1pPr>
          </a:lstStyle>
          <a:p>
            <a:pPr/>
            <a:r>
              <a:t>Text</a:t>
            </a:r>
          </a:p>
        </p:txBody>
      </p:sp>
      <p:sp>
        <p:nvSpPr>
          <p:cNvPr id="92" name="Black and white photo of windmills under a cloudy sky"/>
          <p:cNvSpPr/>
          <p:nvPr>
            <p:ph type="pic" idx="22"/>
          </p:nvPr>
        </p:nvSpPr>
        <p:spPr>
          <a:xfrm>
            <a:off x="6665377" y="1219200"/>
            <a:ext cx="7445457" cy="82169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Bol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Regular"/>
        <a:buChar char="‣"/>
        <a:tabLst/>
        <a:defRPr b="0" baseline="0" cap="none" i="0" spc="0" strike="noStrike" sz="3400" u="none">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jpeg"/><Relationship Id="rId4" Type="http://schemas.openxmlformats.org/officeDocument/2006/relationships/image" Target="../media/image1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jpeg"/><Relationship Id="rId4" Type="http://schemas.openxmlformats.org/officeDocument/2006/relationships/image" Target="../media/image1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jpeg"/><Relationship Id="rId4" Type="http://schemas.openxmlformats.org/officeDocument/2006/relationships/image" Target="../media/image1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jpeg"/><Relationship Id="rId4" Type="http://schemas.openxmlformats.org/officeDocument/2006/relationships/image" Target="../media/image1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jpeg"/><Relationship Id="rId4" Type="http://schemas.openxmlformats.org/officeDocument/2006/relationships/image" Target="../media/image2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jpeg"/><Relationship Id="rId4" Type="http://schemas.openxmlformats.org/officeDocument/2006/relationships/image" Target="../media/image2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tif"/><Relationship Id="rId7" Type="http://schemas.openxmlformats.org/officeDocument/2006/relationships/hyperlink" Target="https://towardsdatascience.com/a-comprehensive-guide-to-convolutional-neural-networks-the-eli5-way-3bd2b1164a53"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jpeg"/><Relationship Id="rId3" Type="http://schemas.openxmlformats.org/officeDocument/2006/relationships/image" Target="../media/image2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eg"/><Relationship Id="rId3" Type="http://schemas.openxmlformats.org/officeDocument/2006/relationships/image" Target="../media/image3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jpeg"/><Relationship Id="rId3" Type="http://schemas.openxmlformats.org/officeDocument/2006/relationships/image" Target="../media/image3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tif"/><Relationship Id="rId4" Type="http://schemas.openxmlformats.org/officeDocument/2006/relationships/hyperlink" Target="https://www.pickpik.com/casino-chips-cards-various-business-gambling-76279"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jpeg"/><Relationship Id="rId3" Type="http://schemas.openxmlformats.org/officeDocument/2006/relationships/hyperlink" Target="http://www.pickpik.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jpeg"/><Relationship Id="rId4" Type="http://schemas.openxmlformats.org/officeDocument/2006/relationships/image" Target="../media/image3.png"/><Relationship Id="rId5" Type="http://schemas.openxmlformats.org/officeDocument/2006/relationships/hyperlink" Target="https://en.m.wikipedia.org/wiki/File:Johnny-automatic-scales-of-justice.sv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jpeg"/><Relationship Id="rId4"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91300"/>
        </a:solidFill>
      </p:bgPr>
    </p:bg>
    <p:spTree>
      <p:nvGrpSpPr>
        <p:cNvPr id="1" name=""/>
        <p:cNvGrpSpPr/>
        <p:nvPr/>
      </p:nvGrpSpPr>
      <p:grpSpPr>
        <a:xfrm>
          <a:off x="0" y="0"/>
          <a:ext cx="0" cy="0"/>
          <a:chOff x="0" y="0"/>
          <a:chExt cx="0" cy="0"/>
        </a:xfrm>
      </p:grpSpPr>
      <p:sp>
        <p:nvSpPr>
          <p:cNvPr id="166" name="A better Sort of Yelp Photos"/>
          <p:cNvSpPr txBox="1"/>
          <p:nvPr>
            <p:ph type="title"/>
          </p:nvPr>
        </p:nvSpPr>
        <p:spPr>
          <a:prstGeom prst="rect">
            <a:avLst/>
          </a:prstGeom>
        </p:spPr>
        <p:txBody>
          <a:bodyPr/>
          <a:lstStyle/>
          <a:p>
            <a:pPr>
              <a:defRPr>
                <a:solidFill>
                  <a:srgbClr val="FFFFFF"/>
                </a:solidFill>
              </a:defRPr>
            </a:pPr>
            <a:r>
              <a:t>A better </a:t>
            </a:r>
            <a:r>
              <a:rPr u="sng"/>
              <a:t>Sort</a:t>
            </a:r>
            <a:r>
              <a:t> of Yelp Photos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hoto criteria"/>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photo criteria</a:t>
            </a:r>
          </a:p>
        </p:txBody>
      </p:sp>
      <p:sp>
        <p:nvSpPr>
          <p:cNvPr id="230" name="Focus…"/>
          <p:cNvSpPr txBox="1"/>
          <p:nvPr>
            <p:ph type="body" sz="half" idx="4294967295"/>
          </p:nvPr>
        </p:nvSpPr>
        <p:spPr>
          <a:xfrm>
            <a:off x="406400" y="2743200"/>
            <a:ext cx="6299200" cy="6108700"/>
          </a:xfrm>
          <a:prstGeom prst="rect">
            <a:avLst/>
          </a:prstGeom>
        </p:spPr>
        <p:txBody>
          <a:bodyPr/>
          <a:lstStyle/>
          <a:p>
            <a:pPr>
              <a:buClr>
                <a:schemeClr val="accent1"/>
              </a:buClr>
              <a:buChar char="▸"/>
              <a:defRPr sz="2800"/>
            </a:pPr>
            <a:r>
              <a:t>Focus </a:t>
            </a:r>
          </a:p>
          <a:p>
            <a:pPr>
              <a:buClr>
                <a:schemeClr val="accent1"/>
              </a:buClr>
              <a:buChar char="▸"/>
              <a:defRPr sz="2800"/>
            </a:pPr>
            <a:r>
              <a:t>Exposure</a:t>
            </a:r>
          </a:p>
          <a:p>
            <a:pPr>
              <a:buClr>
                <a:schemeClr val="accent1"/>
              </a:buClr>
              <a:buChar char="▸"/>
              <a:defRPr sz="2800"/>
            </a:pPr>
            <a:r>
              <a:t>Subject</a:t>
            </a:r>
          </a:p>
          <a:p>
            <a:pPr>
              <a:buClr>
                <a:schemeClr val="accent1"/>
              </a:buClr>
              <a:buChar char="▸"/>
              <a:defRPr sz="2800"/>
            </a:pPr>
            <a:r>
              <a:t>Color</a:t>
            </a:r>
          </a:p>
        </p:txBody>
      </p:sp>
      <p:sp>
        <p:nvSpPr>
          <p:cNvPr id="231" name="Label: [good]…"/>
          <p:cNvSpPr txBox="1"/>
          <p:nvPr/>
        </p:nvSpPr>
        <p:spPr>
          <a:xfrm>
            <a:off x="6274366" y="4006849"/>
            <a:ext cx="1686307"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35A5DA"/>
                </a:solidFill>
              </a:defRPr>
            </a:pPr>
            <a:r>
              <a:t>Label: [good]</a:t>
            </a:r>
          </a:p>
          <a:p>
            <a:pPr>
              <a:defRPr>
                <a:solidFill>
                  <a:srgbClr val="35A5DA"/>
                </a:solidFill>
              </a:defRPr>
            </a:pPr>
          </a:p>
          <a:p>
            <a:pPr>
              <a:defRPr>
                <a:solidFill>
                  <a:srgbClr val="35A5DA"/>
                </a:solidFill>
              </a:defRPr>
            </a:pPr>
            <a:r>
              <a:t>Label: [bad]</a:t>
            </a:r>
          </a:p>
        </p:txBody>
      </p:sp>
      <p:pic>
        <p:nvPicPr>
          <p:cNvPr id="232" name="bad1485.jpg" descr="bad1485.jpg"/>
          <p:cNvPicPr>
            <a:picLocks noChangeAspect="1"/>
          </p:cNvPicPr>
          <p:nvPr/>
        </p:nvPicPr>
        <p:blipFill>
          <a:blip r:embed="rId3">
            <a:extLst/>
          </a:blip>
          <a:stretch>
            <a:fillRect/>
          </a:stretch>
        </p:blipFill>
        <p:spPr>
          <a:xfrm>
            <a:off x="8172318" y="4883150"/>
            <a:ext cx="4762501" cy="4762500"/>
          </a:xfrm>
          <a:prstGeom prst="rect">
            <a:avLst/>
          </a:prstGeom>
          <a:ln w="12700">
            <a:miter lim="400000"/>
          </a:ln>
        </p:spPr>
      </p:pic>
      <p:pic>
        <p:nvPicPr>
          <p:cNvPr id="233" name="good1019.jpg" descr="good1019.jpg"/>
          <p:cNvPicPr>
            <a:picLocks noChangeAspect="1"/>
          </p:cNvPicPr>
          <p:nvPr/>
        </p:nvPicPr>
        <p:blipFill>
          <a:blip r:embed="rId4">
            <a:extLst/>
          </a:blip>
          <a:stretch>
            <a:fillRect/>
          </a:stretch>
        </p:blipFill>
        <p:spPr>
          <a:xfrm>
            <a:off x="8197718" y="5715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photo criteria"/>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photo criteria</a:t>
            </a:r>
          </a:p>
        </p:txBody>
      </p:sp>
      <p:sp>
        <p:nvSpPr>
          <p:cNvPr id="238" name="Focus…"/>
          <p:cNvSpPr txBox="1"/>
          <p:nvPr>
            <p:ph type="body" sz="half" idx="4294967295"/>
          </p:nvPr>
        </p:nvSpPr>
        <p:spPr>
          <a:xfrm>
            <a:off x="406400" y="2743200"/>
            <a:ext cx="6299200" cy="6108700"/>
          </a:xfrm>
          <a:prstGeom prst="rect">
            <a:avLst/>
          </a:prstGeom>
        </p:spPr>
        <p:txBody>
          <a:bodyPr/>
          <a:lstStyle/>
          <a:p>
            <a:pPr>
              <a:buClr>
                <a:schemeClr val="accent1"/>
              </a:buClr>
              <a:buChar char="▸"/>
              <a:defRPr sz="2800"/>
            </a:pPr>
            <a:r>
              <a:t>Focus </a:t>
            </a:r>
          </a:p>
          <a:p>
            <a:pPr>
              <a:buClr>
                <a:schemeClr val="accent1"/>
              </a:buClr>
              <a:buChar char="▸"/>
              <a:defRPr sz="2800"/>
            </a:pPr>
            <a:r>
              <a:t>Exposure</a:t>
            </a:r>
          </a:p>
          <a:p>
            <a:pPr>
              <a:buClr>
                <a:schemeClr val="accent1"/>
              </a:buClr>
              <a:buChar char="▸"/>
              <a:defRPr sz="2800"/>
            </a:pPr>
            <a:r>
              <a:t>Subject</a:t>
            </a:r>
          </a:p>
          <a:p>
            <a:pPr>
              <a:buClr>
                <a:schemeClr val="accent1"/>
              </a:buClr>
              <a:buChar char="▸"/>
              <a:defRPr sz="2800"/>
            </a:pPr>
            <a:r>
              <a:t>Color</a:t>
            </a:r>
          </a:p>
          <a:p>
            <a:pPr>
              <a:buClr>
                <a:schemeClr val="accent1"/>
              </a:buClr>
              <a:buChar char="▸"/>
              <a:defRPr sz="2800"/>
            </a:pPr>
            <a:r>
              <a:t>Pattern / Composition</a:t>
            </a:r>
          </a:p>
        </p:txBody>
      </p:sp>
      <p:sp>
        <p:nvSpPr>
          <p:cNvPr id="239" name="Label: [good]…"/>
          <p:cNvSpPr txBox="1"/>
          <p:nvPr/>
        </p:nvSpPr>
        <p:spPr>
          <a:xfrm>
            <a:off x="6274366" y="4006849"/>
            <a:ext cx="1686307"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35A5DA"/>
                </a:solidFill>
              </a:defRPr>
            </a:pPr>
            <a:r>
              <a:t>Label: [good]</a:t>
            </a:r>
          </a:p>
          <a:p>
            <a:pPr>
              <a:defRPr>
                <a:solidFill>
                  <a:srgbClr val="35A5DA"/>
                </a:solidFill>
              </a:defRPr>
            </a:pPr>
          </a:p>
          <a:p>
            <a:pPr>
              <a:defRPr>
                <a:solidFill>
                  <a:srgbClr val="35A5DA"/>
                </a:solidFill>
              </a:defRPr>
            </a:pPr>
            <a:r>
              <a:t>Label: [bad]</a:t>
            </a:r>
          </a:p>
        </p:txBody>
      </p:sp>
      <p:pic>
        <p:nvPicPr>
          <p:cNvPr id="240" name="good1368.jpg" descr="good1368.jpg"/>
          <p:cNvPicPr>
            <a:picLocks noChangeAspect="1"/>
          </p:cNvPicPr>
          <p:nvPr/>
        </p:nvPicPr>
        <p:blipFill>
          <a:blip r:embed="rId3">
            <a:extLst/>
          </a:blip>
          <a:stretch>
            <a:fillRect/>
          </a:stretch>
        </p:blipFill>
        <p:spPr>
          <a:xfrm>
            <a:off x="8172318" y="57150"/>
            <a:ext cx="4762501" cy="4762500"/>
          </a:xfrm>
          <a:prstGeom prst="rect">
            <a:avLst/>
          </a:prstGeom>
          <a:ln w="12700">
            <a:miter lim="400000"/>
          </a:ln>
        </p:spPr>
      </p:pic>
      <p:pic>
        <p:nvPicPr>
          <p:cNvPr id="241" name="bad1419.jpg" descr="bad1419.jpg"/>
          <p:cNvPicPr>
            <a:picLocks noChangeAspect="1"/>
          </p:cNvPicPr>
          <p:nvPr/>
        </p:nvPicPr>
        <p:blipFill>
          <a:blip r:embed="rId4">
            <a:extLst/>
          </a:blip>
          <a:stretch>
            <a:fillRect/>
          </a:stretch>
        </p:blipFill>
        <p:spPr>
          <a:xfrm>
            <a:off x="8172318" y="4883150"/>
            <a:ext cx="4762501" cy="4762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data visualization"/>
          <p:cNvSpPr txBox="1"/>
          <p:nvPr>
            <p:ph type="title"/>
          </p:nvPr>
        </p:nvSpPr>
        <p:spPr>
          <a:prstGeom prst="rect">
            <a:avLst/>
          </a:prstGeom>
        </p:spPr>
        <p:txBody>
          <a:bodyPr/>
          <a:lstStyle/>
          <a:p>
            <a:pPr/>
            <a:r>
              <a:t>data visualization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example_pics_6x6_grid.jpg" descr="example_pics_6x6_grid.jpg"/>
          <p:cNvPicPr>
            <a:picLocks noChangeAspect="1"/>
          </p:cNvPicPr>
          <p:nvPr/>
        </p:nvPicPr>
        <p:blipFill>
          <a:blip r:embed="rId3">
            <a:extLst/>
          </a:blip>
          <a:srcRect l="3947" t="0" r="3947" b="0"/>
          <a:stretch>
            <a:fillRect/>
          </a:stretch>
        </p:blipFill>
        <p:spPr>
          <a:xfrm>
            <a:off x="166755" y="290945"/>
            <a:ext cx="12671290" cy="9171710"/>
          </a:xfrm>
          <a:prstGeom prst="rect">
            <a:avLst/>
          </a:prstGeom>
          <a:ln w="12700">
            <a:miter lim="400000"/>
          </a:ln>
        </p:spPr>
      </p:pic>
      <p:pic>
        <p:nvPicPr>
          <p:cNvPr id="248" name="EDA_fig01_grid_good_bad_pics.jpg" descr="EDA_fig01_grid_good_bad_pics.jpg"/>
          <p:cNvPicPr>
            <a:picLocks noChangeAspect="1"/>
          </p:cNvPicPr>
          <p:nvPr/>
        </p:nvPicPr>
        <p:blipFill>
          <a:blip r:embed="rId4">
            <a:extLst/>
          </a:blip>
          <a:srcRect l="4908" t="975" r="4545" b="0"/>
          <a:stretch>
            <a:fillRect/>
          </a:stretch>
        </p:blipFill>
        <p:spPr>
          <a:xfrm>
            <a:off x="154961" y="294563"/>
            <a:ext cx="12694878" cy="9255691"/>
          </a:xfrm>
          <a:prstGeom prst="rect">
            <a:avLst/>
          </a:prstGeom>
          <a:ln w="12700">
            <a:miter lim="400000"/>
          </a:ln>
        </p:spPr>
      </p:pic>
      <p:pic>
        <p:nvPicPr>
          <p:cNvPr id="249" name="example_pics_6x6_grid.jpg" descr="example_pics_6x6_grid.jpg"/>
          <p:cNvPicPr>
            <a:picLocks noChangeAspect="0"/>
          </p:cNvPicPr>
          <p:nvPr/>
        </p:nvPicPr>
        <p:blipFill>
          <a:blip r:embed="rId3">
            <a:extLst/>
          </a:blip>
          <a:srcRect l="4758" t="0" r="4758" b="0"/>
          <a:stretch>
            <a:fillRect/>
          </a:stretch>
        </p:blipFill>
        <p:spPr>
          <a:xfrm>
            <a:off x="159244" y="154802"/>
            <a:ext cx="12686253" cy="939552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7"/>
                                        </p:tgtEl>
                                        <p:attrNameLst>
                                          <p:attrName>style.visibility</p:attrName>
                                        </p:attrNameLst>
                                      </p:cBhvr>
                                      <p:to>
                                        <p:strVal val="visible"/>
                                      </p:to>
                                    </p:set>
                                    <p:animEffect filter="fade" transition="in">
                                      <p:cBhvr>
                                        <p:cTn id="7" dur="1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24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2"/>
      <p:bldP build="whole" bldLvl="1" animBg="1" rev="0" advAuto="0" spid="249" grpId="3"/>
      <p:bldP build="whole" bldLvl="1" animBg="1" rev="0" advAuto="0" spid="247"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Black and white photo of a solar panel" descr="Black and white photo of a solar panel"/>
          <p:cNvPicPr>
            <a:picLocks noChangeAspect="1"/>
          </p:cNvPicPr>
          <p:nvPr>
            <p:ph type="pic" idx="21"/>
          </p:nvPr>
        </p:nvPicPr>
        <p:blipFill>
          <a:blip r:embed="rId3">
            <a:extLst/>
          </a:blip>
          <a:srcRect l="5439" t="0" r="5439" b="0"/>
          <a:stretch>
            <a:fillRect/>
          </a:stretch>
        </p:blipFill>
        <p:spPr>
          <a:xfrm>
            <a:off x="6503154" y="0"/>
            <a:ext cx="6502401" cy="4864100"/>
          </a:xfrm>
          <a:prstGeom prst="rect">
            <a:avLst/>
          </a:prstGeom>
        </p:spPr>
      </p:pic>
      <p:pic>
        <p:nvPicPr>
          <p:cNvPr id="254" name="Black and white photo of water flowing over the spillway gates of a dam" descr="Black and white photo of water flowing over the spillway gates of a dam"/>
          <p:cNvPicPr>
            <a:picLocks noChangeAspect="1"/>
          </p:cNvPicPr>
          <p:nvPr>
            <p:ph type="pic" idx="22"/>
          </p:nvPr>
        </p:nvPicPr>
        <p:blipFill>
          <a:blip r:embed="rId4">
            <a:extLst/>
          </a:blip>
          <a:srcRect l="5439" t="0" r="5439" b="0"/>
          <a:stretch>
            <a:fillRect/>
          </a:stretch>
        </p:blipFill>
        <p:spPr>
          <a:xfrm>
            <a:off x="6502400" y="4902200"/>
            <a:ext cx="6502400" cy="4864100"/>
          </a:xfrm>
          <a:prstGeom prst="rect">
            <a:avLst/>
          </a:prstGeom>
        </p:spPr>
      </p:pic>
      <p:sp>
        <p:nvSpPr>
          <p:cNvPr id="255" name="Data Visualization"/>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Data Visualization</a:t>
            </a:r>
          </a:p>
        </p:txBody>
      </p:sp>
      <p:sp>
        <p:nvSpPr>
          <p:cNvPr id="256" name="Composite image for each class (mean values)"/>
          <p:cNvSpPr txBox="1"/>
          <p:nvPr>
            <p:ph type="body" sz="half" idx="4294967295"/>
          </p:nvPr>
        </p:nvSpPr>
        <p:spPr>
          <a:xfrm>
            <a:off x="406400" y="2743200"/>
            <a:ext cx="5664200" cy="6108700"/>
          </a:xfrm>
          <a:prstGeom prst="rect">
            <a:avLst/>
          </a:prstGeom>
        </p:spPr>
        <p:txBody>
          <a:bodyPr/>
          <a:lstStyle>
            <a:lvl1pPr>
              <a:buClr>
                <a:schemeClr val="accent1"/>
              </a:buClr>
              <a:buChar char="▸"/>
              <a:defRPr sz="2800"/>
            </a:lvl1pPr>
          </a:lstStyle>
          <a:p>
            <a:pPr/>
            <a:r>
              <a:t>Composite image for each class (mean values)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Black and white photo of a solar panel" descr="Black and white photo of a solar panel"/>
          <p:cNvPicPr>
            <a:picLocks noChangeAspect="1"/>
          </p:cNvPicPr>
          <p:nvPr>
            <p:ph type="pic" idx="21"/>
          </p:nvPr>
        </p:nvPicPr>
        <p:blipFill>
          <a:blip r:embed="rId3">
            <a:extLst/>
          </a:blip>
          <a:srcRect l="5439" t="0" r="5439" b="0"/>
          <a:stretch>
            <a:fillRect/>
          </a:stretch>
        </p:blipFill>
        <p:spPr>
          <a:xfrm>
            <a:off x="6503154" y="0"/>
            <a:ext cx="6502401" cy="4864100"/>
          </a:xfrm>
          <a:prstGeom prst="rect">
            <a:avLst/>
          </a:prstGeom>
        </p:spPr>
      </p:pic>
      <p:pic>
        <p:nvPicPr>
          <p:cNvPr id="261" name="Black and white photo of water flowing over the spillway gates of a dam" descr="Black and white photo of water flowing over the spillway gates of a dam"/>
          <p:cNvPicPr>
            <a:picLocks noChangeAspect="1"/>
          </p:cNvPicPr>
          <p:nvPr>
            <p:ph type="pic" idx="22"/>
          </p:nvPr>
        </p:nvPicPr>
        <p:blipFill>
          <a:blip r:embed="rId4">
            <a:extLst/>
          </a:blip>
          <a:srcRect l="5439" t="0" r="5439" b="0"/>
          <a:stretch>
            <a:fillRect/>
          </a:stretch>
        </p:blipFill>
        <p:spPr>
          <a:xfrm>
            <a:off x="6502400" y="4902200"/>
            <a:ext cx="6502400" cy="4864100"/>
          </a:xfrm>
          <a:prstGeom prst="rect">
            <a:avLst/>
          </a:prstGeom>
        </p:spPr>
      </p:pic>
      <p:pic>
        <p:nvPicPr>
          <p:cNvPr id="262" name="plasma.png" descr="plasma.png"/>
          <p:cNvPicPr>
            <a:picLocks noChangeAspect="1"/>
          </p:cNvPicPr>
          <p:nvPr/>
        </p:nvPicPr>
        <p:blipFill>
          <a:blip r:embed="rId5">
            <a:extLst/>
          </a:blip>
          <a:stretch>
            <a:fillRect/>
          </a:stretch>
        </p:blipFill>
        <p:spPr>
          <a:xfrm>
            <a:off x="-24368" y="7722581"/>
            <a:ext cx="8013701" cy="2044701"/>
          </a:xfrm>
          <a:prstGeom prst="rect">
            <a:avLst/>
          </a:prstGeom>
          <a:ln w="12700">
            <a:miter lim="400000"/>
          </a:ln>
        </p:spPr>
      </p:pic>
      <p:sp>
        <p:nvSpPr>
          <p:cNvPr id="263" name="Data Visualization"/>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Data Visualization</a:t>
            </a:r>
          </a:p>
        </p:txBody>
      </p:sp>
      <p:sp>
        <p:nvSpPr>
          <p:cNvPr id="264" name="Average Grayscale Image Per Class"/>
          <p:cNvSpPr txBox="1"/>
          <p:nvPr>
            <p:ph type="body" sz="half" idx="4294967295"/>
          </p:nvPr>
        </p:nvSpPr>
        <p:spPr>
          <a:xfrm>
            <a:off x="406400" y="2743200"/>
            <a:ext cx="5932156" cy="6108700"/>
          </a:xfrm>
          <a:prstGeom prst="rect">
            <a:avLst/>
          </a:prstGeom>
        </p:spPr>
        <p:txBody>
          <a:bodyPr/>
          <a:lstStyle>
            <a:lvl1pPr>
              <a:buClr>
                <a:schemeClr val="accent1"/>
              </a:buClr>
              <a:buChar char="▸"/>
              <a:defRPr sz="2800"/>
            </a:lvl1pPr>
          </a:lstStyle>
          <a:p>
            <a:pPr/>
            <a:r>
              <a:t>Average Grayscale Image Per Class</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Black and white photo of water flowing over the spillway gates of a dam" descr="Black and white photo of water flowing over the spillway gates of a dam"/>
          <p:cNvPicPr>
            <a:picLocks noChangeAspect="1"/>
          </p:cNvPicPr>
          <p:nvPr>
            <p:ph type="pic" idx="22"/>
          </p:nvPr>
        </p:nvPicPr>
        <p:blipFill>
          <a:blip r:embed="rId3">
            <a:extLst/>
          </a:blip>
          <a:srcRect l="5439" t="0" r="5439" b="0"/>
          <a:stretch>
            <a:fillRect/>
          </a:stretch>
        </p:blipFill>
        <p:spPr>
          <a:xfrm>
            <a:off x="6502400" y="2444750"/>
            <a:ext cx="6502400" cy="4864100"/>
          </a:xfrm>
          <a:prstGeom prst="rect">
            <a:avLst/>
          </a:prstGeom>
        </p:spPr>
      </p:pic>
      <p:sp>
        <p:nvSpPr>
          <p:cNvPr id="269" name="Data Visualization"/>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Data Visualization</a:t>
            </a:r>
          </a:p>
        </p:txBody>
      </p:sp>
      <p:sp>
        <p:nvSpPr>
          <p:cNvPr id="270" name="Contrast Image (Difference Between Average “Good” Image And Average “Bad” Image)"/>
          <p:cNvSpPr txBox="1"/>
          <p:nvPr>
            <p:ph type="body" sz="half" idx="4294967295"/>
          </p:nvPr>
        </p:nvSpPr>
        <p:spPr>
          <a:xfrm>
            <a:off x="406400" y="2743200"/>
            <a:ext cx="5664200" cy="6108700"/>
          </a:xfrm>
          <a:prstGeom prst="rect">
            <a:avLst/>
          </a:prstGeom>
        </p:spPr>
        <p:txBody>
          <a:bodyPr/>
          <a:lstStyle>
            <a:lvl1pPr>
              <a:buClr>
                <a:schemeClr val="accent1"/>
              </a:buClr>
              <a:buChar char="▸"/>
              <a:defRPr sz="2800"/>
            </a:lvl1pPr>
          </a:lstStyle>
          <a:p>
            <a:pPr/>
            <a:r>
              <a:t>Contrast Image (Difference Between Average “Good” Image And Average “Bad” Image)</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Black and white photo of a solar panel" descr="Black and white photo of a solar panel"/>
          <p:cNvPicPr>
            <a:picLocks noChangeAspect="1"/>
          </p:cNvPicPr>
          <p:nvPr>
            <p:ph type="pic" idx="21"/>
          </p:nvPr>
        </p:nvPicPr>
        <p:blipFill>
          <a:blip r:embed="rId3">
            <a:extLst/>
          </a:blip>
          <a:srcRect l="0" t="130" r="0" b="130"/>
          <a:stretch>
            <a:fillRect/>
          </a:stretch>
        </p:blipFill>
        <p:spPr>
          <a:xfrm>
            <a:off x="-12323" y="-6350"/>
            <a:ext cx="6502401" cy="4864100"/>
          </a:xfrm>
          <a:prstGeom prst="rect">
            <a:avLst/>
          </a:prstGeom>
        </p:spPr>
      </p:pic>
      <p:pic>
        <p:nvPicPr>
          <p:cNvPr id="275" name="Black and white photo of water flowing over the spillway gates of a dam" descr="Black and white photo of water flowing over the spillway gates of a dam"/>
          <p:cNvPicPr>
            <a:picLocks noChangeAspect="1"/>
          </p:cNvPicPr>
          <p:nvPr>
            <p:ph type="pic" idx="22"/>
          </p:nvPr>
        </p:nvPicPr>
        <p:blipFill>
          <a:blip r:embed="rId4">
            <a:extLst/>
          </a:blip>
          <a:srcRect l="0" t="130" r="0" b="130"/>
          <a:stretch>
            <a:fillRect/>
          </a:stretch>
        </p:blipFill>
        <p:spPr>
          <a:xfrm>
            <a:off x="-13078" y="4895850"/>
            <a:ext cx="6502401" cy="4864100"/>
          </a:xfrm>
          <a:prstGeom prst="rect">
            <a:avLst/>
          </a:prstGeom>
        </p:spPr>
      </p:pic>
      <p:sp>
        <p:nvSpPr>
          <p:cNvPr id="276" name="Data Visualization"/>
          <p:cNvSpPr txBox="1"/>
          <p:nvPr>
            <p:ph type="title" idx="4294967295"/>
          </p:nvPr>
        </p:nvSpPr>
        <p:spPr>
          <a:xfrm>
            <a:off x="6921500" y="1519766"/>
            <a:ext cx="5573854" cy="723901"/>
          </a:xfrm>
          <a:prstGeom prst="rect">
            <a:avLst/>
          </a:prstGeom>
        </p:spPr>
        <p:txBody>
          <a:bodyPr/>
          <a:lstStyle>
            <a:lvl1pPr defTabSz="467359">
              <a:spcBef>
                <a:spcPts val="2200"/>
              </a:spcBef>
              <a:defRPr sz="4800"/>
            </a:lvl1pPr>
          </a:lstStyle>
          <a:p>
            <a:pPr/>
            <a:r>
              <a:t>Data Visualization</a:t>
            </a:r>
          </a:p>
        </p:txBody>
      </p:sp>
      <p:sp>
        <p:nvSpPr>
          <p:cNvPr id="277" name="Composite Histograms for Each Class"/>
          <p:cNvSpPr txBox="1"/>
          <p:nvPr>
            <p:ph type="body" sz="half" idx="4294967295"/>
          </p:nvPr>
        </p:nvSpPr>
        <p:spPr>
          <a:xfrm>
            <a:off x="6921500" y="2726266"/>
            <a:ext cx="5664200" cy="6108701"/>
          </a:xfrm>
          <a:prstGeom prst="rect">
            <a:avLst/>
          </a:prstGeom>
        </p:spPr>
        <p:txBody>
          <a:bodyPr/>
          <a:lstStyle>
            <a:lvl1pPr>
              <a:buClr>
                <a:schemeClr val="accent1"/>
              </a:buClr>
              <a:buChar char="▸"/>
              <a:defRPr sz="2800"/>
            </a:lvl1pPr>
          </a:lstStyle>
          <a:p>
            <a:pPr/>
            <a:r>
              <a:t>Composite Histograms for Each Class</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Black and white photo of a solar panel" descr="Black and white photo of a solar panel"/>
          <p:cNvPicPr>
            <a:picLocks noChangeAspect="1"/>
          </p:cNvPicPr>
          <p:nvPr>
            <p:ph type="pic" idx="21"/>
          </p:nvPr>
        </p:nvPicPr>
        <p:blipFill>
          <a:blip r:embed="rId3">
            <a:extLst/>
          </a:blip>
          <a:srcRect l="0" t="4815" r="0" b="4815"/>
          <a:stretch>
            <a:fillRect/>
          </a:stretch>
        </p:blipFill>
        <p:spPr>
          <a:xfrm>
            <a:off x="7621857" y="-6351"/>
            <a:ext cx="5382447" cy="4864101"/>
          </a:xfrm>
          <a:prstGeom prst="rect">
            <a:avLst/>
          </a:prstGeom>
        </p:spPr>
      </p:pic>
      <p:pic>
        <p:nvPicPr>
          <p:cNvPr id="282" name="Black and white photo of water flowing over the spillway gates of a dam" descr="Black and white photo of water flowing over the spillway gates of a dam"/>
          <p:cNvPicPr>
            <a:picLocks noChangeAspect="1"/>
          </p:cNvPicPr>
          <p:nvPr>
            <p:ph type="pic" idx="22"/>
          </p:nvPr>
        </p:nvPicPr>
        <p:blipFill>
          <a:blip r:embed="rId4">
            <a:extLst/>
          </a:blip>
          <a:srcRect l="0" t="4815" r="0" b="4815"/>
          <a:stretch>
            <a:fillRect/>
          </a:stretch>
        </p:blipFill>
        <p:spPr>
          <a:xfrm>
            <a:off x="7622123" y="4895850"/>
            <a:ext cx="5382448" cy="4864100"/>
          </a:xfrm>
          <a:prstGeom prst="rect">
            <a:avLst/>
          </a:prstGeom>
        </p:spPr>
      </p:pic>
      <p:sp>
        <p:nvSpPr>
          <p:cNvPr id="283" name="Data Visualization"/>
          <p:cNvSpPr txBox="1"/>
          <p:nvPr>
            <p:ph type="title" idx="4294967295"/>
          </p:nvPr>
        </p:nvSpPr>
        <p:spPr>
          <a:xfrm>
            <a:off x="406777" y="1485900"/>
            <a:ext cx="5573854" cy="723900"/>
          </a:xfrm>
          <a:prstGeom prst="rect">
            <a:avLst/>
          </a:prstGeom>
        </p:spPr>
        <p:txBody>
          <a:bodyPr/>
          <a:lstStyle>
            <a:lvl1pPr defTabSz="467359">
              <a:spcBef>
                <a:spcPts val="2200"/>
              </a:spcBef>
              <a:defRPr sz="4800"/>
            </a:lvl1pPr>
          </a:lstStyle>
          <a:p>
            <a:pPr/>
            <a:r>
              <a:t>Data Visualization</a:t>
            </a:r>
          </a:p>
        </p:txBody>
      </p:sp>
      <p:sp>
        <p:nvSpPr>
          <p:cNvPr id="284" name="Principle Components Analysis…"/>
          <p:cNvSpPr txBox="1"/>
          <p:nvPr>
            <p:ph type="body" sz="half" idx="4294967295"/>
          </p:nvPr>
        </p:nvSpPr>
        <p:spPr>
          <a:xfrm>
            <a:off x="237444" y="2319866"/>
            <a:ext cx="5664201" cy="6108701"/>
          </a:xfrm>
          <a:prstGeom prst="rect">
            <a:avLst/>
          </a:prstGeom>
        </p:spPr>
        <p:txBody>
          <a:bodyPr/>
          <a:lstStyle/>
          <a:p>
            <a:pPr>
              <a:buClr>
                <a:schemeClr val="accent1"/>
              </a:buClr>
              <a:buChar char="▸"/>
              <a:defRPr sz="2800"/>
            </a:pPr>
            <a:r>
              <a:t>Principle Components Analysis</a:t>
            </a:r>
          </a:p>
          <a:p>
            <a:pPr>
              <a:buClr>
                <a:schemeClr val="accent1"/>
              </a:buClr>
              <a:buChar char="▸"/>
              <a:defRPr sz="2800"/>
            </a:pPr>
            <a:r>
              <a:t>Makes Composites of Each Class That Explain 70% of the Variance</a:t>
            </a:r>
          </a:p>
          <a:p>
            <a:pPr>
              <a:buClr>
                <a:schemeClr val="accent1"/>
              </a:buClr>
              <a:buChar char="▸"/>
              <a:defRPr sz="2800"/>
            </a:pPr>
            <a:r>
              <a:t>Sometimes Called “Eigen Faces”; used in facial recognition research.</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eigen_grid2.jpg" descr="eigen_grid2.jpg"/>
          <p:cNvPicPr>
            <a:picLocks noChangeAspect="1"/>
          </p:cNvPicPr>
          <p:nvPr/>
        </p:nvPicPr>
        <p:blipFill>
          <a:blip r:embed="rId3">
            <a:extLst/>
          </a:blip>
          <a:srcRect l="8053" t="2829" r="5784" b="837"/>
          <a:stretch>
            <a:fillRect/>
          </a:stretch>
        </p:blipFill>
        <p:spPr>
          <a:xfrm>
            <a:off x="234686" y="205078"/>
            <a:ext cx="12535428" cy="93434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roblem Statement"/>
          <p:cNvSpPr txBox="1"/>
          <p:nvPr>
            <p:ph type="title"/>
          </p:nvPr>
        </p:nvSpPr>
        <p:spPr>
          <a:xfrm>
            <a:off x="406400" y="1536700"/>
            <a:ext cx="6299200" cy="723900"/>
          </a:xfrm>
          <a:prstGeom prst="rect">
            <a:avLst/>
          </a:prstGeom>
        </p:spPr>
        <p:txBody>
          <a:bodyPr/>
          <a:lstStyle>
            <a:lvl1pPr defTabSz="233679">
              <a:defRPr sz="6800"/>
            </a:lvl1pPr>
          </a:lstStyle>
          <a:p>
            <a:pPr/>
            <a:r>
              <a:t>Problem Statement</a:t>
            </a:r>
          </a:p>
        </p:txBody>
      </p:sp>
      <p:sp>
        <p:nvSpPr>
          <p:cNvPr id="169" name="Why are the photos in many Yelp restaurant galleries still poor quality?  App users and owners deserve a better sort option."/>
          <p:cNvSpPr txBox="1"/>
          <p:nvPr>
            <p:ph type="body" sz="quarter" idx="4294967295"/>
          </p:nvPr>
        </p:nvSpPr>
        <p:spPr>
          <a:xfrm>
            <a:off x="406400" y="2743200"/>
            <a:ext cx="6299200" cy="2789044"/>
          </a:xfrm>
          <a:prstGeom prst="rect">
            <a:avLst/>
          </a:prstGeom>
        </p:spPr>
        <p:txBody>
          <a:bodyPr/>
          <a:lstStyle>
            <a:lvl1pPr marL="0" indent="0">
              <a:spcBef>
                <a:spcPts val="0"/>
              </a:spcBef>
              <a:buClrTx/>
              <a:buSzTx/>
              <a:buFontTx/>
              <a:buNone/>
              <a:defRPr sz="3200">
                <a:solidFill>
                  <a:schemeClr val="accent1"/>
                </a:solidFill>
              </a:defRPr>
            </a:lvl1pPr>
          </a:lstStyle>
          <a:p>
            <a:pPr/>
            <a:r>
              <a:t>Why are the photos in many Yelp restaurant galleries still poor quality?  App users and owners deserve a better sort option.</a:t>
            </a:r>
          </a:p>
        </p:txBody>
      </p:sp>
      <p:pic>
        <p:nvPicPr>
          <p:cNvPr id="170" name="Black and white photo of windmills under a cloudy sky" descr="Black and white photo of windmills under a cloudy sky"/>
          <p:cNvPicPr>
            <a:picLocks noChangeAspect="1"/>
          </p:cNvPicPr>
          <p:nvPr/>
        </p:nvPicPr>
        <p:blipFill>
          <a:blip r:embed="rId3">
            <a:extLst/>
          </a:blip>
          <a:srcRect l="0" t="0" r="0" b="19366"/>
          <a:stretch>
            <a:fillRect/>
          </a:stretch>
        </p:blipFill>
        <p:spPr>
          <a:xfrm>
            <a:off x="7124552" y="300696"/>
            <a:ext cx="5486401" cy="7382773"/>
          </a:xfrm>
          <a:prstGeom prst="rect">
            <a:avLst/>
          </a:prstGeom>
          <a:ln w="12700">
            <a:miter lim="400000"/>
          </a:ln>
        </p:spPr>
      </p:pic>
      <p:pic>
        <p:nvPicPr>
          <p:cNvPr id="171" name="restaurant yelp banner.png" descr="restaurant yelp banner.png"/>
          <p:cNvPicPr>
            <a:picLocks noChangeAspect="1"/>
          </p:cNvPicPr>
          <p:nvPr/>
        </p:nvPicPr>
        <p:blipFill>
          <a:blip r:embed="rId4">
            <a:extLst/>
          </a:blip>
          <a:stretch>
            <a:fillRect/>
          </a:stretch>
        </p:blipFill>
        <p:spPr>
          <a:xfrm>
            <a:off x="482397" y="7473262"/>
            <a:ext cx="6299201" cy="1936770"/>
          </a:xfrm>
          <a:prstGeom prst="rect">
            <a:avLst/>
          </a:prstGeom>
          <a:ln w="12700">
            <a:miter lim="400000"/>
          </a:ln>
        </p:spPr>
      </p:pic>
      <p:sp>
        <p:nvSpPr>
          <p:cNvPr id="172" name="Line"/>
          <p:cNvSpPr/>
          <p:nvPr/>
        </p:nvSpPr>
        <p:spPr>
          <a:xfrm flipV="1">
            <a:off x="5578683" y="6802898"/>
            <a:ext cx="1317610" cy="2269259"/>
          </a:xfrm>
          <a:prstGeom prst="line">
            <a:avLst/>
          </a:prstGeom>
          <a:ln w="50800">
            <a:solidFill>
              <a:srgbClr val="FF2601"/>
            </a:solidFill>
            <a:miter lim="400000"/>
            <a:tail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Bold"/>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Modeling"/>
          <p:cNvSpPr txBox="1"/>
          <p:nvPr>
            <p:ph type="title"/>
          </p:nvPr>
        </p:nvSpPr>
        <p:spPr>
          <a:prstGeom prst="rect">
            <a:avLst/>
          </a:prstGeom>
        </p:spPr>
        <p:txBody>
          <a:bodyPr/>
          <a:lstStyle/>
          <a:p>
            <a:pPr/>
            <a:r>
              <a:t>Modeling</a:t>
            </a:r>
          </a:p>
        </p:txBody>
      </p:sp>
      <p:sp>
        <p:nvSpPr>
          <p:cNvPr id="293" name="Double-click to edit"/>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Modeling Technique"/>
          <p:cNvSpPr txBox="1"/>
          <p:nvPr>
            <p:ph type="body" idx="21"/>
          </p:nvPr>
        </p:nvSpPr>
        <p:spPr>
          <a:prstGeom prst="rect">
            <a:avLst/>
          </a:prstGeom>
        </p:spPr>
        <p:txBody>
          <a:bodyPr/>
          <a:lstStyle/>
          <a:p>
            <a:pPr/>
            <a:r>
              <a:t>Modeling Technique </a:t>
            </a:r>
          </a:p>
        </p:txBody>
      </p:sp>
      <p:sp>
        <p:nvSpPr>
          <p:cNvPr id="296" name="Convolutional Neural Nets (CNN)"/>
          <p:cNvSpPr txBox="1"/>
          <p:nvPr>
            <p:ph type="title"/>
          </p:nvPr>
        </p:nvSpPr>
        <p:spPr>
          <a:prstGeom prst="rect">
            <a:avLst/>
          </a:prstGeom>
        </p:spPr>
        <p:txBody>
          <a:bodyPr/>
          <a:lstStyle>
            <a:lvl1pPr defTabSz="467359">
              <a:spcBef>
                <a:spcPts val="2200"/>
              </a:spcBef>
              <a:defRPr sz="4800"/>
            </a:lvl1pPr>
          </a:lstStyle>
          <a:p>
            <a:pPr/>
            <a:r>
              <a:t>Convolutional Neural Nets (CNN)</a:t>
            </a:r>
          </a:p>
        </p:txBody>
      </p:sp>
      <p:sp>
        <p:nvSpPr>
          <p:cNvPr id="297" name="What are they?…"/>
          <p:cNvSpPr txBox="1"/>
          <p:nvPr>
            <p:ph type="body" sz="half" idx="1"/>
          </p:nvPr>
        </p:nvSpPr>
        <p:spPr>
          <a:xfrm>
            <a:off x="406400" y="2743200"/>
            <a:ext cx="6203561" cy="6108700"/>
          </a:xfrm>
          <a:prstGeom prst="rect">
            <a:avLst/>
          </a:prstGeom>
        </p:spPr>
        <p:txBody>
          <a:bodyPr/>
          <a:lstStyle/>
          <a:p>
            <a:pPr marL="395604" indent="-395604" defTabSz="519937">
              <a:spcBef>
                <a:spcPts val="2400"/>
              </a:spcBef>
              <a:defRPr sz="3026"/>
            </a:pPr>
            <a:r>
              <a:t>What are they?</a:t>
            </a:r>
          </a:p>
          <a:p>
            <a:pPr marL="395604" indent="-395604" defTabSz="519937">
              <a:spcBef>
                <a:spcPts val="2400"/>
              </a:spcBef>
              <a:defRPr sz="3026"/>
            </a:pPr>
            <a:r>
              <a:t>CNNs are some of the best classifiers for images</a:t>
            </a:r>
          </a:p>
          <a:p>
            <a:pPr marL="395604" indent="-395604" defTabSz="519937">
              <a:spcBef>
                <a:spcPts val="2400"/>
              </a:spcBef>
              <a:defRPr sz="3026"/>
            </a:pPr>
            <a:r>
              <a:t>Two Methods Used.  Two Models for EACH:</a:t>
            </a:r>
          </a:p>
          <a:p>
            <a:pPr lvl="1" marL="791209" indent="-395604" defTabSz="519937">
              <a:spcBef>
                <a:spcPts val="2400"/>
              </a:spcBef>
              <a:buClrTx/>
              <a:buSzPct val="40000"/>
              <a:buFontTx/>
              <a:buBlip>
                <a:blip r:embed="rId3"/>
              </a:buBlip>
              <a:defRPr sz="3026"/>
            </a:pPr>
            <a:r>
              <a:t>CNN from Scratch (Model 1, Model 2)</a:t>
            </a:r>
          </a:p>
          <a:p>
            <a:pPr lvl="1" marL="791209" indent="-395604" defTabSz="519937">
              <a:spcBef>
                <a:spcPts val="2400"/>
              </a:spcBef>
              <a:buClrTx/>
              <a:buSzPct val="40000"/>
              <a:buFontTx/>
              <a:buBlip>
                <a:blip r:embed="rId3"/>
              </a:buBlip>
              <a:defRPr sz="3026"/>
            </a:pPr>
            <a:r>
              <a:t>CNN with Transfer Learning (Model 3, Model 4)</a:t>
            </a:r>
          </a:p>
        </p:txBody>
      </p:sp>
      <p:pic>
        <p:nvPicPr>
          <p:cNvPr id="298" name="Screen Shot 2022-03-01 at 5.45.27 PM.png" descr="Screen Shot 2022-03-01 at 5.45.27 PM.png"/>
          <p:cNvPicPr>
            <a:picLocks noChangeAspect="1"/>
          </p:cNvPicPr>
          <p:nvPr/>
        </p:nvPicPr>
        <p:blipFill>
          <a:blip r:embed="rId4">
            <a:extLst/>
          </a:blip>
          <a:stretch>
            <a:fillRect/>
          </a:stretch>
        </p:blipFill>
        <p:spPr>
          <a:xfrm>
            <a:off x="6951295" y="2882900"/>
            <a:ext cx="5695755" cy="1492005"/>
          </a:xfrm>
          <a:prstGeom prst="rect">
            <a:avLst/>
          </a:prstGeom>
          <a:ln w="12700">
            <a:miter lim="400000"/>
          </a:ln>
        </p:spPr>
      </p:pic>
      <p:pic>
        <p:nvPicPr>
          <p:cNvPr id="299" name="Screen Shot 2022-03-01 at 5.45.11 PM.png" descr="Screen Shot 2022-03-01 at 5.45.11 PM.png"/>
          <p:cNvPicPr>
            <a:picLocks noChangeAspect="1"/>
          </p:cNvPicPr>
          <p:nvPr/>
        </p:nvPicPr>
        <p:blipFill>
          <a:blip r:embed="rId5">
            <a:extLst/>
          </a:blip>
          <a:stretch>
            <a:fillRect/>
          </a:stretch>
        </p:blipFill>
        <p:spPr>
          <a:xfrm>
            <a:off x="6951295" y="4514317"/>
            <a:ext cx="5695755" cy="2527492"/>
          </a:xfrm>
          <a:prstGeom prst="rect">
            <a:avLst/>
          </a:prstGeom>
          <a:ln w="12700">
            <a:miter lim="400000"/>
          </a:ln>
        </p:spPr>
      </p:pic>
      <p:pic>
        <p:nvPicPr>
          <p:cNvPr id="300" name="Image" descr="Image"/>
          <p:cNvPicPr>
            <a:picLocks noChangeAspect="1"/>
          </p:cNvPicPr>
          <p:nvPr/>
        </p:nvPicPr>
        <p:blipFill>
          <a:blip r:embed="rId6">
            <a:extLst/>
          </a:blip>
          <a:stretch>
            <a:fillRect/>
          </a:stretch>
        </p:blipFill>
        <p:spPr>
          <a:xfrm>
            <a:off x="6951295" y="7181221"/>
            <a:ext cx="5695755" cy="1924303"/>
          </a:xfrm>
          <a:prstGeom prst="rect">
            <a:avLst/>
          </a:prstGeom>
          <a:ln w="12700">
            <a:miter lim="400000"/>
          </a:ln>
        </p:spPr>
      </p:pic>
      <p:sp>
        <p:nvSpPr>
          <p:cNvPr id="301" name="Source"/>
          <p:cNvSpPr txBox="1"/>
          <p:nvPr/>
        </p:nvSpPr>
        <p:spPr>
          <a:xfrm>
            <a:off x="11760399" y="9244936"/>
            <a:ext cx="91998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7" invalidUrl="" action="" tgtFrame="" tooltip="" history="1" highlightClick="0" endSnd="0"/>
              </a:defRPr>
            </a:lvl1pPr>
          </a:lstStyle>
          <a:p>
            <a:pPr>
              <a:defRPr u="none">
                <a:solidFill>
                  <a:srgbClr val="838787"/>
                </a:solidFill>
              </a:defRPr>
            </a:pPr>
            <a:r>
              <a:rPr u="sng">
                <a:solidFill>
                  <a:schemeClr val="accent1"/>
                </a:solidFill>
                <a:hlinkClick r:id="rId7" invalidUrl="" action="" tgtFrame="" tooltip="" history="1" highlightClick="0" endSnd="0"/>
              </a:rPr>
              <a:t>Source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05" name="CNN Image classifier from scratch"/>
          <p:cNvSpPr txBox="1"/>
          <p:nvPr>
            <p:ph type="body" idx="21"/>
          </p:nvPr>
        </p:nvSpPr>
        <p:spPr>
          <a:prstGeom prst="rect">
            <a:avLst/>
          </a:prstGeom>
        </p:spPr>
        <p:txBody>
          <a:bodyPr/>
          <a:lstStyle/>
          <a:p>
            <a:pPr/>
            <a:r>
              <a:t>CNN Image classifier from scratch</a:t>
            </a:r>
          </a:p>
        </p:txBody>
      </p:sp>
      <p:sp>
        <p:nvSpPr>
          <p:cNvPr id="306" name="Model: &quot;sequential_5&quot;…"/>
          <p:cNvSpPr txBox="1"/>
          <p:nvPr>
            <p:ph type="body" sz="half" idx="1"/>
          </p:nvPr>
        </p:nvSpPr>
        <p:spPr>
          <a:xfrm>
            <a:off x="406400" y="2984500"/>
            <a:ext cx="6299200" cy="6108700"/>
          </a:xfrm>
          <a:prstGeom prst="rect">
            <a:avLst/>
          </a:prstGeom>
        </p:spPr>
        <p:txBody>
          <a:bodyPr/>
          <a:lstStyle/>
          <a:p>
            <a:pPr marL="0" indent="0" defTabSz="406908">
              <a:spcBef>
                <a:spcPts val="0"/>
              </a:spcBef>
              <a:buClrTx/>
              <a:buSzTx/>
              <a:buFontTx/>
              <a:buNone/>
              <a:defRPr sz="1246">
                <a:solidFill>
                  <a:srgbClr val="212121"/>
                </a:solidFill>
                <a:latin typeface="Courier"/>
                <a:ea typeface="Courier"/>
                <a:cs typeface="Courier"/>
                <a:sym typeface="Courier"/>
              </a:defRPr>
            </a:pPr>
            <a:r>
              <a:t>Model: "sequential_5"</a:t>
            </a:r>
          </a:p>
          <a:p>
            <a:pPr marL="0" indent="0" defTabSz="406908">
              <a:spcBef>
                <a:spcPts val="0"/>
              </a:spcBef>
              <a:buClrTx/>
              <a:buSzTx/>
              <a:buFontTx/>
              <a:buNone/>
              <a:defRPr sz="1246">
                <a:solidFill>
                  <a:srgbClr val="212121"/>
                </a:solidFill>
                <a:latin typeface="Courier"/>
                <a:ea typeface="Courier"/>
                <a:cs typeface="Courier"/>
                <a:sym typeface="Courier"/>
              </a:defRPr>
            </a:pPr>
            <a:r>
              <a:t>_________________________________________________________________</a:t>
            </a:r>
          </a:p>
          <a:p>
            <a:pPr marL="0" indent="0" defTabSz="406908">
              <a:spcBef>
                <a:spcPts val="0"/>
              </a:spcBef>
              <a:buClrTx/>
              <a:buSzTx/>
              <a:buFontTx/>
              <a:buNone/>
              <a:defRPr sz="1246">
                <a:solidFill>
                  <a:srgbClr val="212121"/>
                </a:solidFill>
                <a:latin typeface="Courier"/>
                <a:ea typeface="Courier"/>
                <a:cs typeface="Courier"/>
                <a:sym typeface="Courier"/>
              </a:defRPr>
            </a:pPr>
            <a:r>
              <a:t> Layer (type)                Output Shape              Param #   </a:t>
            </a:r>
          </a:p>
          <a:p>
            <a:pPr marL="0" indent="0" defTabSz="406908">
              <a:spcBef>
                <a:spcPts val="0"/>
              </a:spcBef>
              <a:buClrTx/>
              <a:buSzTx/>
              <a:buFontTx/>
              <a:buNone/>
              <a:defRPr sz="1246">
                <a:solidFill>
                  <a:srgbClr val="212121"/>
                </a:solidFill>
                <a:latin typeface="Courier"/>
                <a:ea typeface="Courier"/>
                <a:cs typeface="Courier"/>
                <a:sym typeface="Courier"/>
              </a:defRPr>
            </a:pPr>
            <a:r>
              <a:t>=================================================================</a:t>
            </a:r>
          </a:p>
          <a:p>
            <a:pPr marL="0" indent="0" defTabSz="406908">
              <a:spcBef>
                <a:spcPts val="0"/>
              </a:spcBef>
              <a:buClrTx/>
              <a:buSzTx/>
              <a:buFontTx/>
              <a:buNone/>
              <a:defRPr sz="1246">
                <a:solidFill>
                  <a:srgbClr val="212121"/>
                </a:solidFill>
                <a:latin typeface="Courier"/>
                <a:ea typeface="Courier"/>
                <a:cs typeface="Courier"/>
                <a:sym typeface="Courier"/>
              </a:defRPr>
            </a:pPr>
            <a:r>
              <a:t> rescaling_8 (Rescaling)     (None, 256, 256, 3)       0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conv2d_15 (Conv2D)          (None, 256, 256, 16)      448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max_pooling2d_15 (MaxPoolin  (None, 128, 128, 16)     0         </a:t>
            </a:r>
          </a:p>
          <a:p>
            <a:pPr marL="0" indent="0" defTabSz="406908">
              <a:spcBef>
                <a:spcPts val="0"/>
              </a:spcBef>
              <a:buClrTx/>
              <a:buSzTx/>
              <a:buFontTx/>
              <a:buNone/>
              <a:defRPr sz="1246">
                <a:solidFill>
                  <a:srgbClr val="212121"/>
                </a:solidFill>
                <a:latin typeface="Courier"/>
                <a:ea typeface="Courier"/>
                <a:cs typeface="Courier"/>
                <a:sym typeface="Courier"/>
              </a:defRPr>
            </a:pPr>
            <a:r>
              <a:t> g2D)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conv2d_16 (Conv2D)          (None, 128, 128, 32)      4640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max_pooling2d_16 (MaxPoolin  (None, 64, 64, 32)       0         </a:t>
            </a:r>
          </a:p>
          <a:p>
            <a:pPr marL="0" indent="0" defTabSz="406908">
              <a:spcBef>
                <a:spcPts val="0"/>
              </a:spcBef>
              <a:buClrTx/>
              <a:buSzTx/>
              <a:buFontTx/>
              <a:buNone/>
              <a:defRPr sz="1246">
                <a:solidFill>
                  <a:srgbClr val="212121"/>
                </a:solidFill>
                <a:latin typeface="Courier"/>
                <a:ea typeface="Courier"/>
                <a:cs typeface="Courier"/>
                <a:sym typeface="Courier"/>
              </a:defRPr>
            </a:pPr>
            <a:r>
              <a:t> g2D)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conv2d_17 (Conv2D)          (None, 64, 64, 64)        18496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max_pooling2d_17 (MaxPoolin  (None, 32, 32, 64)       0         </a:t>
            </a:r>
          </a:p>
          <a:p>
            <a:pPr marL="0" indent="0" defTabSz="406908">
              <a:spcBef>
                <a:spcPts val="0"/>
              </a:spcBef>
              <a:buClrTx/>
              <a:buSzTx/>
              <a:buFontTx/>
              <a:buNone/>
              <a:defRPr sz="1246">
                <a:solidFill>
                  <a:srgbClr val="212121"/>
                </a:solidFill>
                <a:latin typeface="Courier"/>
                <a:ea typeface="Courier"/>
                <a:cs typeface="Courier"/>
                <a:sym typeface="Courier"/>
              </a:defRPr>
            </a:pPr>
            <a:r>
              <a:t> g2D)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flatten_5 (Flatten)         (None, 65536)             0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dense_10 (Dense)            (None, 128)               8388736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 dense_11 (Dense)            (None, 1)                 129       </a:t>
            </a:r>
          </a:p>
          <a:p>
            <a:pPr marL="0" indent="0" defTabSz="406908">
              <a:spcBef>
                <a:spcPts val="0"/>
              </a:spcBef>
              <a:buClrTx/>
              <a:buSzTx/>
              <a:buFontTx/>
              <a:buNone/>
              <a:defRPr sz="1246">
                <a:solidFill>
                  <a:srgbClr val="212121"/>
                </a:solidFill>
                <a:latin typeface="Courier"/>
                <a:ea typeface="Courier"/>
                <a:cs typeface="Courier"/>
                <a:sym typeface="Courier"/>
              </a:defRPr>
            </a:pPr>
            <a:r>
              <a:t>                                                                 </a:t>
            </a:r>
          </a:p>
          <a:p>
            <a:pPr marL="0" indent="0" defTabSz="406908">
              <a:spcBef>
                <a:spcPts val="0"/>
              </a:spcBef>
              <a:buClrTx/>
              <a:buSzTx/>
              <a:buFontTx/>
              <a:buNone/>
              <a:defRPr sz="1246">
                <a:solidFill>
                  <a:srgbClr val="212121"/>
                </a:solidFill>
                <a:latin typeface="Courier"/>
                <a:ea typeface="Courier"/>
                <a:cs typeface="Courier"/>
                <a:sym typeface="Courier"/>
              </a:defRPr>
            </a:pPr>
            <a:r>
              <a:t>=================================================================</a:t>
            </a:r>
          </a:p>
          <a:p>
            <a:pPr marL="0" indent="0" defTabSz="406908">
              <a:spcBef>
                <a:spcPts val="0"/>
              </a:spcBef>
              <a:buClrTx/>
              <a:buSzTx/>
              <a:buFontTx/>
              <a:buNone/>
              <a:defRPr sz="1246">
                <a:solidFill>
                  <a:srgbClr val="212121"/>
                </a:solidFill>
                <a:latin typeface="Courier"/>
                <a:ea typeface="Courier"/>
                <a:cs typeface="Courier"/>
                <a:sym typeface="Courier"/>
              </a:defRPr>
            </a:pPr>
            <a:r>
              <a:t>Total params: 8,412,449</a:t>
            </a:r>
          </a:p>
          <a:p>
            <a:pPr marL="0" indent="0" defTabSz="406908">
              <a:spcBef>
                <a:spcPts val="0"/>
              </a:spcBef>
              <a:buClrTx/>
              <a:buSzTx/>
              <a:buFontTx/>
              <a:buNone/>
              <a:defRPr sz="1246">
                <a:solidFill>
                  <a:srgbClr val="212121"/>
                </a:solidFill>
                <a:latin typeface="Courier"/>
                <a:ea typeface="Courier"/>
                <a:cs typeface="Courier"/>
                <a:sym typeface="Courier"/>
              </a:defRPr>
            </a:pPr>
            <a:r>
              <a:t>Trainable params: 8,412,449</a:t>
            </a:r>
          </a:p>
          <a:p>
            <a:pPr marL="0" indent="0" defTabSz="406908">
              <a:spcBef>
                <a:spcPts val="0"/>
              </a:spcBef>
              <a:buClrTx/>
              <a:buSzTx/>
              <a:buFontTx/>
              <a:buNone/>
              <a:defRPr sz="1246">
                <a:solidFill>
                  <a:srgbClr val="212121"/>
                </a:solidFill>
                <a:latin typeface="Courier"/>
                <a:ea typeface="Courier"/>
                <a:cs typeface="Courier"/>
                <a:sym typeface="Courier"/>
              </a:defRPr>
            </a:pPr>
            <a:r>
              <a:t>Non-trainable params: 0</a:t>
            </a:r>
          </a:p>
        </p:txBody>
      </p:sp>
      <p:pic>
        <p:nvPicPr>
          <p:cNvPr id="307" name="Black and white photo of windmills under a cloudy sky" descr="Black and white photo of windmills under a cloudy sky"/>
          <p:cNvPicPr>
            <a:picLocks noChangeAspect="1"/>
          </p:cNvPicPr>
          <p:nvPr>
            <p:ph type="pic" idx="22"/>
          </p:nvPr>
        </p:nvPicPr>
        <p:blipFill>
          <a:blip r:embed="rId2">
            <a:extLst/>
          </a:blip>
          <a:srcRect l="14820" t="0" r="14820" b="0"/>
          <a:stretch>
            <a:fillRect/>
          </a:stretch>
        </p:blipFill>
        <p:spPr>
          <a:xfrm>
            <a:off x="7112000" y="1536700"/>
            <a:ext cx="5486400" cy="7797800"/>
          </a:xfrm>
          <a:prstGeom prst="rect">
            <a:avLst/>
          </a:prstGeom>
        </p:spPr>
      </p:pic>
      <p:sp>
        <p:nvSpPr>
          <p:cNvPr id="308" name="Model 1:"/>
          <p:cNvSpPr txBox="1"/>
          <p:nvPr>
            <p:ph type="title"/>
          </p:nvPr>
        </p:nvSpPr>
        <p:spPr>
          <a:prstGeom prst="rect">
            <a:avLst/>
          </a:prstGeom>
        </p:spPr>
        <p:txBody>
          <a:bodyPr/>
          <a:lstStyle>
            <a:lvl1pPr defTabSz="467359">
              <a:spcBef>
                <a:spcPts val="2200"/>
              </a:spcBef>
              <a:defRPr sz="4800"/>
            </a:lvl1pPr>
          </a:lstStyle>
          <a:p>
            <a:pPr/>
            <a:r>
              <a:t>Model 1: </a:t>
            </a:r>
          </a:p>
        </p:txBody>
      </p:sp>
      <p:sp>
        <p:nvSpPr>
          <p:cNvPr id="309" name="Batch size: 16, Image size: 256x256"/>
          <p:cNvSpPr txBox="1"/>
          <p:nvPr/>
        </p:nvSpPr>
        <p:spPr>
          <a:xfrm>
            <a:off x="441198" y="2178050"/>
            <a:ext cx="5754777"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Batch size: 16, Image size: 256x256</a:t>
            </a:r>
          </a:p>
        </p:txBody>
      </p:sp>
      <p:grpSp>
        <p:nvGrpSpPr>
          <p:cNvPr id="312" name="Group"/>
          <p:cNvGrpSpPr/>
          <p:nvPr/>
        </p:nvGrpSpPr>
        <p:grpSpPr>
          <a:xfrm>
            <a:off x="6453982" y="0"/>
            <a:ext cx="6589673" cy="9718738"/>
            <a:chOff x="0" y="0"/>
            <a:chExt cx="6589672" cy="9718737"/>
          </a:xfrm>
        </p:grpSpPr>
        <p:pic>
          <p:nvPicPr>
            <p:cNvPr id="310" name="Black and white photo of a solar panel" descr="Black and white photo of a solar panel"/>
            <p:cNvPicPr>
              <a:picLocks noChangeAspect="0"/>
            </p:cNvPicPr>
            <p:nvPr/>
          </p:nvPicPr>
          <p:blipFill>
            <a:blip r:embed="rId3">
              <a:extLst/>
            </a:blip>
            <a:srcRect l="49303" t="0" r="6135" b="0"/>
            <a:stretch>
              <a:fillRect/>
            </a:stretch>
          </p:blipFill>
          <p:spPr>
            <a:xfrm>
              <a:off x="49172" y="0"/>
              <a:ext cx="6540501" cy="4892601"/>
            </a:xfrm>
            <a:prstGeom prst="rect">
              <a:avLst/>
            </a:prstGeom>
            <a:ln w="12700" cap="flat">
              <a:noFill/>
              <a:miter lim="400000"/>
            </a:ln>
            <a:effectLst/>
          </p:spPr>
        </p:pic>
        <p:pic>
          <p:nvPicPr>
            <p:cNvPr id="311" name="Black and white photo of water flowing over the spillway gates of a dam" descr="Black and white photo of water flowing over the spillway gates of a dam"/>
            <p:cNvPicPr>
              <a:picLocks noChangeAspect="0"/>
            </p:cNvPicPr>
            <p:nvPr/>
          </p:nvPicPr>
          <p:blipFill>
            <a:blip r:embed="rId3">
              <a:extLst/>
            </a:blip>
            <a:srcRect l="6918" t="0" r="48521" b="1"/>
            <a:stretch>
              <a:fillRect/>
            </a:stretch>
          </p:blipFill>
          <p:spPr>
            <a:xfrm>
              <a:off x="0" y="4829781"/>
              <a:ext cx="6535627" cy="4888957"/>
            </a:xfrm>
            <a:prstGeom prst="rect">
              <a:avLst/>
            </a:prstGeom>
            <a:ln w="12700" cap="flat">
              <a:noFill/>
              <a:miter lim="400000"/>
            </a:ln>
            <a:effectLst/>
          </p:spPr>
        </p:pic>
      </p:grpSp>
      <p:sp>
        <p:nvSpPr>
          <p:cNvPr id="313" name="Model 1:   76% ACC"/>
          <p:cNvSpPr txBox="1"/>
          <p:nvPr/>
        </p:nvSpPr>
        <p:spPr>
          <a:xfrm>
            <a:off x="406400" y="1536700"/>
            <a:ext cx="62992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67359">
              <a:lnSpc>
                <a:spcPct val="80000"/>
              </a:lnSpc>
              <a:spcBef>
                <a:spcPts val="2200"/>
              </a:spcBef>
              <a:defRPr cap="all" sz="4800">
                <a:solidFill>
                  <a:schemeClr val="accent1"/>
                </a:solidFill>
                <a:latin typeface="+mn-lt"/>
                <a:ea typeface="+mn-ea"/>
                <a:cs typeface="+mn-cs"/>
                <a:sym typeface="DIN Condensed Bold"/>
              </a:defRPr>
            </a:lvl1pPr>
          </a:lstStyle>
          <a:p>
            <a:pPr/>
            <a:r>
              <a:t>Model 1:   76% ACC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12"/>
                                        </p:tgtEl>
                                        <p:attrNameLst>
                                          <p:attrName>style.visibility</p:attrName>
                                        </p:attrNameLst>
                                      </p:cBhvr>
                                      <p:to>
                                        <p:strVal val="visible"/>
                                      </p:to>
                                    </p:set>
                                    <p:animEffect filter="fade" transition="in">
                                      <p:cBhvr>
                                        <p:cTn id="7" dur="1000"/>
                                        <p:tgtEl>
                                          <p:spTgt spid="31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13"/>
                                        </p:tgtEl>
                                        <p:attrNameLst>
                                          <p:attrName>style.visibility</p:attrName>
                                        </p:attrNameLst>
                                      </p:cBhvr>
                                      <p:to>
                                        <p:strVal val="visible"/>
                                      </p:to>
                                    </p:set>
                                    <p:animEffect filter="fade" transition="in">
                                      <p:cBhvr>
                                        <p:cTn id="11"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 grpId="2"/>
      <p:bldP build="whole" bldLvl="1" animBg="1" rev="0" advAuto="0" spid="312"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315" name="Black and white photo of windmills under a cloudy sky" descr="Black and white photo of windmills under a cloudy sky"/>
          <p:cNvPicPr>
            <a:picLocks noChangeAspect="1"/>
          </p:cNvPicPr>
          <p:nvPr>
            <p:ph type="pic" idx="22"/>
          </p:nvPr>
        </p:nvPicPr>
        <p:blipFill>
          <a:blip r:embed="rId2">
            <a:extLst/>
          </a:blip>
          <a:srcRect l="35990" t="9307" r="10083" b="9307"/>
          <a:stretch>
            <a:fillRect/>
          </a:stretch>
        </p:blipFill>
        <p:spPr>
          <a:xfrm>
            <a:off x="7074457" y="1030577"/>
            <a:ext cx="5472694" cy="8259407"/>
          </a:xfrm>
          <a:prstGeom prst="rect">
            <a:avLst/>
          </a:prstGeom>
        </p:spPr>
      </p:pic>
      <p:sp>
        <p:nvSpPr>
          <p:cNvPr id="316" name="CNN Image classifier from scratch"/>
          <p:cNvSpPr txBox="1"/>
          <p:nvPr>
            <p:ph type="body" idx="21"/>
          </p:nvPr>
        </p:nvSpPr>
        <p:spPr>
          <a:prstGeom prst="rect">
            <a:avLst/>
          </a:prstGeom>
        </p:spPr>
        <p:txBody>
          <a:bodyPr/>
          <a:lstStyle/>
          <a:p>
            <a:pPr/>
            <a:r>
              <a:t>CNN Image classifier from scratch</a:t>
            </a:r>
          </a:p>
        </p:txBody>
      </p:sp>
      <p:sp>
        <p:nvSpPr>
          <p:cNvPr id="317" name="Model 2:"/>
          <p:cNvSpPr txBox="1"/>
          <p:nvPr>
            <p:ph type="title"/>
          </p:nvPr>
        </p:nvSpPr>
        <p:spPr>
          <a:xfrm>
            <a:off x="406400" y="1536700"/>
            <a:ext cx="5754777" cy="723900"/>
          </a:xfrm>
          <a:prstGeom prst="rect">
            <a:avLst/>
          </a:prstGeom>
        </p:spPr>
        <p:txBody>
          <a:bodyPr/>
          <a:lstStyle>
            <a:lvl1pPr defTabSz="467359">
              <a:spcBef>
                <a:spcPts val="2200"/>
              </a:spcBef>
              <a:defRPr sz="4800"/>
            </a:lvl1pPr>
          </a:lstStyle>
          <a:p>
            <a:pPr/>
            <a:r>
              <a:t>Model 2: </a:t>
            </a:r>
          </a:p>
        </p:txBody>
      </p:sp>
      <p:sp>
        <p:nvSpPr>
          <p:cNvPr id="318" name="Model: &quot;sequential_8&quot;…"/>
          <p:cNvSpPr txBox="1"/>
          <p:nvPr>
            <p:ph type="body" sz="half" idx="1"/>
          </p:nvPr>
        </p:nvSpPr>
        <p:spPr>
          <a:xfrm>
            <a:off x="406400" y="2984500"/>
            <a:ext cx="6299200" cy="6108700"/>
          </a:xfrm>
          <a:prstGeom prst="rect">
            <a:avLst/>
          </a:prstGeom>
        </p:spPr>
        <p:txBody>
          <a:bodyPr/>
          <a:lstStyle/>
          <a:p>
            <a:pPr marL="0" indent="0" defTabSz="365760">
              <a:spcBef>
                <a:spcPts val="0"/>
              </a:spcBef>
              <a:buClrTx/>
              <a:buSzTx/>
              <a:buFontTx/>
              <a:buNone/>
              <a:defRPr sz="1120">
                <a:solidFill>
                  <a:srgbClr val="212121"/>
                </a:solidFill>
                <a:latin typeface="Courier"/>
                <a:ea typeface="Courier"/>
                <a:cs typeface="Courier"/>
                <a:sym typeface="Courier"/>
              </a:defRPr>
            </a:pPr>
            <a:r>
              <a:t>Model: "sequential_8"</a:t>
            </a:r>
          </a:p>
          <a:p>
            <a:pPr marL="0" indent="0" defTabSz="365760">
              <a:spcBef>
                <a:spcPts val="0"/>
              </a:spcBef>
              <a:buClrTx/>
              <a:buSzTx/>
              <a:buFontTx/>
              <a:buNone/>
              <a:defRPr sz="1120">
                <a:solidFill>
                  <a:srgbClr val="212121"/>
                </a:solidFill>
                <a:latin typeface="Courier"/>
                <a:ea typeface="Courier"/>
                <a:cs typeface="Courier"/>
                <a:sym typeface="Courier"/>
              </a:defRPr>
            </a:pPr>
            <a:r>
              <a:t>_________________________________________________________________</a:t>
            </a:r>
          </a:p>
          <a:p>
            <a:pPr marL="0" indent="0" defTabSz="365760">
              <a:spcBef>
                <a:spcPts val="0"/>
              </a:spcBef>
              <a:buClrTx/>
              <a:buSzTx/>
              <a:buFontTx/>
              <a:buNone/>
              <a:defRPr sz="1120">
                <a:solidFill>
                  <a:srgbClr val="212121"/>
                </a:solidFill>
                <a:latin typeface="Courier"/>
                <a:ea typeface="Courier"/>
                <a:cs typeface="Courier"/>
                <a:sym typeface="Courier"/>
              </a:defRPr>
            </a:pPr>
            <a:r>
              <a:t> Layer (type)                Output Shape              Param #   </a:t>
            </a:r>
          </a:p>
          <a:p>
            <a:pPr marL="0" indent="0" defTabSz="365760">
              <a:spcBef>
                <a:spcPts val="0"/>
              </a:spcBef>
              <a:buClrTx/>
              <a:buSzTx/>
              <a:buFontTx/>
              <a:buNone/>
              <a:defRPr sz="1120">
                <a:solidFill>
                  <a:srgbClr val="212121"/>
                </a:solidFill>
                <a:latin typeface="Courier"/>
                <a:ea typeface="Courier"/>
                <a:cs typeface="Courier"/>
                <a:sym typeface="Courier"/>
              </a:defRPr>
            </a:pPr>
            <a:r>
              <a:t>=================================================================</a:t>
            </a:r>
          </a:p>
          <a:p>
            <a:pPr marL="0" indent="0" defTabSz="365760">
              <a:spcBef>
                <a:spcPts val="0"/>
              </a:spcBef>
              <a:buClrTx/>
              <a:buSzTx/>
              <a:buFontTx/>
              <a:buNone/>
              <a:defRPr sz="1120">
                <a:solidFill>
                  <a:srgbClr val="212121"/>
                </a:solidFill>
                <a:latin typeface="Courier"/>
                <a:ea typeface="Courier"/>
                <a:cs typeface="Courier"/>
                <a:sym typeface="Courier"/>
              </a:defRPr>
            </a:pPr>
            <a:r>
              <a:t> sequential_7 (Sequential)   (None, 256, 256, 3)       0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rescaling_9 (Rescaling)     (None, 256, 256, 3)       0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conv2d_18 (Conv2D)          (None, 256, 256, 16)      448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max_pooling2d_18 (MaxPoolin  (None, 128, 128, 16)     0         </a:t>
            </a:r>
          </a:p>
          <a:p>
            <a:pPr marL="0" indent="0" defTabSz="365760">
              <a:spcBef>
                <a:spcPts val="0"/>
              </a:spcBef>
              <a:buClrTx/>
              <a:buSzTx/>
              <a:buFontTx/>
              <a:buNone/>
              <a:defRPr sz="1120">
                <a:solidFill>
                  <a:srgbClr val="212121"/>
                </a:solidFill>
                <a:latin typeface="Courier"/>
                <a:ea typeface="Courier"/>
                <a:cs typeface="Courier"/>
                <a:sym typeface="Courier"/>
              </a:defRPr>
            </a:pPr>
            <a:r>
              <a:t> g2D)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conv2d_19 (Conv2D)          (None, 128, 128, 32)      4640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max_pooling2d_19 (MaxPoolin  (None, 64, 64, 32)       0         </a:t>
            </a:r>
          </a:p>
          <a:p>
            <a:pPr marL="0" indent="0" defTabSz="365760">
              <a:spcBef>
                <a:spcPts val="0"/>
              </a:spcBef>
              <a:buClrTx/>
              <a:buSzTx/>
              <a:buFontTx/>
              <a:buNone/>
              <a:defRPr sz="1120">
                <a:solidFill>
                  <a:srgbClr val="212121"/>
                </a:solidFill>
                <a:latin typeface="Courier"/>
                <a:ea typeface="Courier"/>
                <a:cs typeface="Courier"/>
                <a:sym typeface="Courier"/>
              </a:defRPr>
            </a:pPr>
            <a:r>
              <a:t> g2D)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conv2d_20 (Conv2D)          (None, 64, 64, 64)        18496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max_pooling2d_20 (MaxPoolin  (None, 32, 32, 64)       0         </a:t>
            </a:r>
          </a:p>
          <a:p>
            <a:pPr marL="0" indent="0" defTabSz="365760">
              <a:spcBef>
                <a:spcPts val="0"/>
              </a:spcBef>
              <a:buClrTx/>
              <a:buSzTx/>
              <a:buFontTx/>
              <a:buNone/>
              <a:defRPr sz="1120">
                <a:solidFill>
                  <a:srgbClr val="212121"/>
                </a:solidFill>
                <a:latin typeface="Courier"/>
                <a:ea typeface="Courier"/>
                <a:cs typeface="Courier"/>
                <a:sym typeface="Courier"/>
              </a:defRPr>
            </a:pPr>
            <a:r>
              <a:t> g2D)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dropout (Dropout)           (None, 32, 32, 64)        0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flatten_6 (Flatten)         (None, 65536)             0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dense_12 (Dense)            (None, 128)               8388736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 dense_13 (Dense)            (None, 1)                 129       </a:t>
            </a:r>
          </a:p>
          <a:p>
            <a:pPr marL="0" indent="0" defTabSz="365760">
              <a:spcBef>
                <a:spcPts val="0"/>
              </a:spcBef>
              <a:buClrTx/>
              <a:buSzTx/>
              <a:buFontTx/>
              <a:buNone/>
              <a:defRPr sz="1120">
                <a:solidFill>
                  <a:srgbClr val="212121"/>
                </a:solidFill>
                <a:latin typeface="Courier"/>
                <a:ea typeface="Courier"/>
                <a:cs typeface="Courier"/>
                <a:sym typeface="Courier"/>
              </a:defRPr>
            </a:pPr>
            <a:r>
              <a:t>                                                                 </a:t>
            </a:r>
          </a:p>
          <a:p>
            <a:pPr marL="0" indent="0" defTabSz="365760">
              <a:spcBef>
                <a:spcPts val="0"/>
              </a:spcBef>
              <a:buClrTx/>
              <a:buSzTx/>
              <a:buFontTx/>
              <a:buNone/>
              <a:defRPr sz="1120">
                <a:solidFill>
                  <a:srgbClr val="212121"/>
                </a:solidFill>
                <a:latin typeface="Courier"/>
                <a:ea typeface="Courier"/>
                <a:cs typeface="Courier"/>
                <a:sym typeface="Courier"/>
              </a:defRPr>
            </a:pPr>
            <a:r>
              <a:t>=================================================================</a:t>
            </a:r>
          </a:p>
          <a:p>
            <a:pPr marL="0" indent="0" defTabSz="365760">
              <a:spcBef>
                <a:spcPts val="0"/>
              </a:spcBef>
              <a:buClrTx/>
              <a:buSzTx/>
              <a:buFontTx/>
              <a:buNone/>
              <a:defRPr sz="1120">
                <a:solidFill>
                  <a:srgbClr val="212121"/>
                </a:solidFill>
                <a:latin typeface="Courier"/>
                <a:ea typeface="Courier"/>
                <a:cs typeface="Courier"/>
                <a:sym typeface="Courier"/>
              </a:defRPr>
            </a:pPr>
            <a:r>
              <a:t>Total params: 8,412,449</a:t>
            </a:r>
          </a:p>
          <a:p>
            <a:pPr marL="0" indent="0" defTabSz="365760">
              <a:spcBef>
                <a:spcPts val="0"/>
              </a:spcBef>
              <a:buClrTx/>
              <a:buSzTx/>
              <a:buFontTx/>
              <a:buNone/>
              <a:defRPr sz="1120">
                <a:solidFill>
                  <a:srgbClr val="212121"/>
                </a:solidFill>
                <a:latin typeface="Courier"/>
                <a:ea typeface="Courier"/>
                <a:cs typeface="Courier"/>
                <a:sym typeface="Courier"/>
              </a:defRPr>
            </a:pPr>
            <a:r>
              <a:t>Trainable params: 8,412,449</a:t>
            </a:r>
          </a:p>
          <a:p>
            <a:pPr marL="0" indent="0" defTabSz="365760">
              <a:spcBef>
                <a:spcPts val="0"/>
              </a:spcBef>
              <a:buClrTx/>
              <a:buSzTx/>
              <a:buFontTx/>
              <a:buNone/>
              <a:defRPr sz="1120">
                <a:solidFill>
                  <a:srgbClr val="212121"/>
                </a:solidFill>
                <a:latin typeface="Courier"/>
                <a:ea typeface="Courier"/>
                <a:cs typeface="Courier"/>
                <a:sym typeface="Courier"/>
              </a:defRPr>
            </a:pPr>
            <a:r>
              <a:t>Non-trainable params: 0</a:t>
            </a:r>
          </a:p>
          <a:p>
            <a:pPr marL="0" indent="0" defTabSz="365760">
              <a:spcBef>
                <a:spcPts val="0"/>
              </a:spcBef>
              <a:buClrTx/>
              <a:buSzTx/>
              <a:buFontTx/>
              <a:buNone/>
              <a:defRPr sz="1120">
                <a:solidFill>
                  <a:srgbClr val="212121"/>
                </a:solidFill>
                <a:latin typeface="Courier"/>
                <a:ea typeface="Courier"/>
                <a:cs typeface="Courier"/>
                <a:sym typeface="Courier"/>
              </a:defRPr>
            </a:pPr>
            <a:r>
              <a:t>_________________________________________________________________</a:t>
            </a:r>
          </a:p>
        </p:txBody>
      </p:sp>
      <p:sp>
        <p:nvSpPr>
          <p:cNvPr id="319" name="Batch size: 16, Image size: 256x256                 Adds Image Augmentation &amp; Dropout"/>
          <p:cNvSpPr txBox="1"/>
          <p:nvPr/>
        </p:nvSpPr>
        <p:spPr>
          <a:xfrm>
            <a:off x="361111" y="2158999"/>
            <a:ext cx="5754777"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r>
              <a:t>Batch size: 16, Image size: 256x256                 </a:t>
            </a:r>
            <a:r>
              <a:rPr>
                <a:solidFill>
                  <a:srgbClr val="35A5DA"/>
                </a:solidFill>
              </a:rPr>
              <a:t>Adds Image Augmentation &amp; Dropout</a:t>
            </a:r>
          </a:p>
        </p:txBody>
      </p:sp>
      <p:sp>
        <p:nvSpPr>
          <p:cNvPr id="320" name="Model 2:  82% ACC"/>
          <p:cNvSpPr txBox="1"/>
          <p:nvPr/>
        </p:nvSpPr>
        <p:spPr>
          <a:xfrm>
            <a:off x="406400" y="1536700"/>
            <a:ext cx="62992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67359">
              <a:lnSpc>
                <a:spcPct val="80000"/>
              </a:lnSpc>
              <a:spcBef>
                <a:spcPts val="2200"/>
              </a:spcBef>
              <a:defRPr cap="all" sz="4800">
                <a:solidFill>
                  <a:schemeClr val="accent1"/>
                </a:solidFill>
                <a:latin typeface="+mn-lt"/>
                <a:ea typeface="+mn-ea"/>
                <a:cs typeface="+mn-cs"/>
                <a:sym typeface="DIN Condensed Bold"/>
              </a:defRPr>
            </a:lvl1pPr>
          </a:lstStyle>
          <a:p>
            <a:pPr/>
            <a:r>
              <a:t>Model 2:  82% ACC</a:t>
            </a:r>
          </a:p>
        </p:txBody>
      </p:sp>
      <p:grpSp>
        <p:nvGrpSpPr>
          <p:cNvPr id="323" name="Group"/>
          <p:cNvGrpSpPr/>
          <p:nvPr/>
        </p:nvGrpSpPr>
        <p:grpSpPr>
          <a:xfrm>
            <a:off x="6451562" y="30131"/>
            <a:ext cx="6540501" cy="9718738"/>
            <a:chOff x="0" y="0"/>
            <a:chExt cx="6540500" cy="9718737"/>
          </a:xfrm>
        </p:grpSpPr>
        <p:pic>
          <p:nvPicPr>
            <p:cNvPr id="321" name="Black and white photo of a solar panel" descr="Black and white photo of a solar panel"/>
            <p:cNvPicPr>
              <a:picLocks noChangeAspect="0"/>
            </p:cNvPicPr>
            <p:nvPr/>
          </p:nvPicPr>
          <p:blipFill>
            <a:blip r:embed="rId3">
              <a:extLst/>
            </a:blip>
            <a:srcRect l="49639" t="0" r="5800" b="0"/>
            <a:stretch>
              <a:fillRect/>
            </a:stretch>
          </p:blipFill>
          <p:spPr>
            <a:xfrm>
              <a:off x="0" y="0"/>
              <a:ext cx="6540500" cy="4892601"/>
            </a:xfrm>
            <a:prstGeom prst="rect">
              <a:avLst/>
            </a:prstGeom>
            <a:ln w="12700" cap="flat">
              <a:noFill/>
              <a:miter lim="400000"/>
            </a:ln>
            <a:effectLst/>
          </p:spPr>
        </p:pic>
        <p:pic>
          <p:nvPicPr>
            <p:cNvPr id="322" name="Black and white photo of water flowing over the spillway gates of a dam" descr="Black and white photo of water flowing over the spillway gates of a dam"/>
            <p:cNvPicPr>
              <a:picLocks noChangeAspect="0"/>
            </p:cNvPicPr>
            <p:nvPr/>
          </p:nvPicPr>
          <p:blipFill>
            <a:blip r:embed="rId3">
              <a:extLst/>
            </a:blip>
            <a:srcRect l="49194" t="0" r="6245" b="0"/>
            <a:stretch>
              <a:fillRect/>
            </a:stretch>
          </p:blipFill>
          <p:spPr>
            <a:xfrm>
              <a:off x="1627" y="4829781"/>
              <a:ext cx="6535628" cy="4888957"/>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fade" transition="in">
                                      <p:cBhvr>
                                        <p:cTn id="7" dur="10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23"/>
                                        </p:tgtEl>
                                        <p:attrNameLst>
                                          <p:attrName>style.visibility</p:attrName>
                                        </p:attrNameLst>
                                      </p:cBhvr>
                                      <p:to>
                                        <p:strVal val="visible"/>
                                      </p:to>
                                    </p:set>
                                    <p:animEffect filter="fade" transition="in">
                                      <p:cBhvr>
                                        <p:cTn id="12"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3" grpId="2"/>
      <p:bldP build="whole" bldLvl="1" animBg="1" rev="0" advAuto="0" spid="32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Model 3:  ~73% ACC"/>
          <p:cNvSpPr txBox="1"/>
          <p:nvPr/>
        </p:nvSpPr>
        <p:spPr>
          <a:xfrm>
            <a:off x="406400" y="1530350"/>
            <a:ext cx="62992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67359">
              <a:lnSpc>
                <a:spcPct val="80000"/>
              </a:lnSpc>
              <a:spcBef>
                <a:spcPts val="2200"/>
              </a:spcBef>
              <a:defRPr cap="all" sz="4800">
                <a:solidFill>
                  <a:schemeClr val="accent1"/>
                </a:solidFill>
                <a:latin typeface="+mn-lt"/>
                <a:ea typeface="+mn-ea"/>
                <a:cs typeface="+mn-cs"/>
                <a:sym typeface="DIN Condensed Bold"/>
              </a:defRPr>
            </a:lvl1pPr>
          </a:lstStyle>
          <a:p>
            <a:pPr/>
            <a:r>
              <a:t>Model 3:  ~73% ACC</a:t>
            </a:r>
          </a:p>
        </p:txBody>
      </p:sp>
      <p:sp>
        <p:nvSpPr>
          <p:cNvPr id="326" name="CNN w/ Transfer learning"/>
          <p:cNvSpPr txBox="1"/>
          <p:nvPr>
            <p:ph type="body" idx="21"/>
          </p:nvPr>
        </p:nvSpPr>
        <p:spPr>
          <a:prstGeom prst="rect">
            <a:avLst/>
          </a:prstGeom>
        </p:spPr>
        <p:txBody>
          <a:bodyPr/>
          <a:lstStyle/>
          <a:p>
            <a:pPr/>
            <a:r>
              <a:t>CNN w/ Transfer learning</a:t>
            </a:r>
          </a:p>
        </p:txBody>
      </p:sp>
      <p:pic>
        <p:nvPicPr>
          <p:cNvPr id="327" name="Black and white photo of a solar panel" descr="Black and white photo of a solar panel"/>
          <p:cNvPicPr>
            <a:picLocks noChangeAspect="0"/>
          </p:cNvPicPr>
          <p:nvPr/>
        </p:nvPicPr>
        <p:blipFill>
          <a:blip r:embed="rId2">
            <a:extLst/>
          </a:blip>
          <a:srcRect l="0" t="49588" r="3134" b="5173"/>
          <a:stretch>
            <a:fillRect/>
          </a:stretch>
        </p:blipFill>
        <p:spPr>
          <a:xfrm>
            <a:off x="6451562" y="1582528"/>
            <a:ext cx="6335483" cy="2958776"/>
          </a:xfrm>
          <a:prstGeom prst="rect">
            <a:avLst/>
          </a:prstGeom>
          <a:ln w="12700">
            <a:miter lim="400000"/>
          </a:ln>
        </p:spPr>
      </p:pic>
      <p:pic>
        <p:nvPicPr>
          <p:cNvPr id="328" name="Black and white photo of water flowing over the spillway gates of a dam" descr="Black and white photo of water flowing over the spillway gates of a dam"/>
          <p:cNvPicPr>
            <a:picLocks noChangeAspect="0"/>
          </p:cNvPicPr>
          <p:nvPr/>
        </p:nvPicPr>
        <p:blipFill>
          <a:blip r:embed="rId2">
            <a:extLst/>
          </a:blip>
          <a:srcRect l="0" t="6194" r="2802" b="49345"/>
          <a:stretch>
            <a:fillRect/>
          </a:stretch>
        </p:blipFill>
        <p:spPr>
          <a:xfrm>
            <a:off x="6453190" y="5214684"/>
            <a:ext cx="6352499" cy="2905772"/>
          </a:xfrm>
          <a:prstGeom prst="rect">
            <a:avLst/>
          </a:prstGeom>
          <a:ln w="12700">
            <a:miter lim="400000"/>
          </a:ln>
        </p:spPr>
      </p:pic>
      <p:sp>
        <p:nvSpPr>
          <p:cNvPr id="329" name="A feature extraction transfer learning model…"/>
          <p:cNvSpPr txBox="1"/>
          <p:nvPr>
            <p:ph type="body" sz="half" idx="1"/>
          </p:nvPr>
        </p:nvSpPr>
        <p:spPr>
          <a:xfrm>
            <a:off x="406400" y="2743200"/>
            <a:ext cx="5754777" cy="6108700"/>
          </a:xfrm>
          <a:prstGeom prst="rect">
            <a:avLst/>
          </a:prstGeom>
        </p:spPr>
        <p:txBody>
          <a:bodyPr/>
          <a:lstStyle/>
          <a:p>
            <a:pPr/>
            <a:r>
              <a:t>A feature extraction transfer learning model</a:t>
            </a:r>
          </a:p>
          <a:p>
            <a:pPr/>
            <a:r>
              <a:t>Uses MobileNet V2 from Google (1.4 M photos, 1000 classes)</a:t>
            </a:r>
          </a:p>
          <a:p>
            <a:pPr/>
            <a:r>
              <a:t>Takes the top off and applies to this data.</a:t>
            </a:r>
          </a:p>
        </p:txBody>
      </p:sp>
      <p:sp>
        <p:nvSpPr>
          <p:cNvPr id="330" name="~73% on Validation Data after 15 epochs"/>
          <p:cNvSpPr txBox="1"/>
          <p:nvPr/>
        </p:nvSpPr>
        <p:spPr>
          <a:xfrm>
            <a:off x="348979" y="2150773"/>
            <a:ext cx="5654850"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~73% on Validation Data after 15 epochs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Model 4:  ~83% Acc"/>
          <p:cNvSpPr txBox="1"/>
          <p:nvPr>
            <p:ph type="title"/>
          </p:nvPr>
        </p:nvSpPr>
        <p:spPr>
          <a:xfrm>
            <a:off x="406400" y="1536700"/>
            <a:ext cx="5754777" cy="723900"/>
          </a:xfrm>
          <a:prstGeom prst="rect">
            <a:avLst/>
          </a:prstGeom>
        </p:spPr>
        <p:txBody>
          <a:bodyPr/>
          <a:lstStyle>
            <a:lvl1pPr defTabSz="467359">
              <a:spcBef>
                <a:spcPts val="2200"/>
              </a:spcBef>
              <a:defRPr sz="4800"/>
            </a:lvl1pPr>
          </a:lstStyle>
          <a:p>
            <a:pPr/>
            <a:r>
              <a:t>Model 4:  ~83% Acc </a:t>
            </a:r>
          </a:p>
        </p:txBody>
      </p:sp>
      <p:sp>
        <p:nvSpPr>
          <p:cNvPr id="333" name="CNN w/ Transfer learning"/>
          <p:cNvSpPr txBox="1"/>
          <p:nvPr>
            <p:ph type="body" idx="21"/>
          </p:nvPr>
        </p:nvSpPr>
        <p:spPr>
          <a:prstGeom prst="rect">
            <a:avLst/>
          </a:prstGeom>
        </p:spPr>
        <p:txBody>
          <a:bodyPr/>
          <a:lstStyle/>
          <a:p>
            <a:pPr/>
            <a:r>
              <a:t>CNN w/ Transfer learning</a:t>
            </a:r>
          </a:p>
        </p:txBody>
      </p:sp>
      <p:pic>
        <p:nvPicPr>
          <p:cNvPr id="334" name="Black and white photo of a solar panel" descr="Black and white photo of a solar panel"/>
          <p:cNvPicPr>
            <a:picLocks noChangeAspect="0"/>
          </p:cNvPicPr>
          <p:nvPr/>
        </p:nvPicPr>
        <p:blipFill>
          <a:blip r:embed="rId2">
            <a:extLst/>
          </a:blip>
          <a:srcRect l="0" t="49025" r="0" b="4272"/>
          <a:stretch>
            <a:fillRect/>
          </a:stretch>
        </p:blipFill>
        <p:spPr>
          <a:xfrm>
            <a:off x="6451562" y="1582527"/>
            <a:ext cx="6335483" cy="2958776"/>
          </a:xfrm>
          <a:prstGeom prst="rect">
            <a:avLst/>
          </a:prstGeom>
          <a:ln w="12700">
            <a:miter lim="400000"/>
          </a:ln>
        </p:spPr>
      </p:pic>
      <p:pic>
        <p:nvPicPr>
          <p:cNvPr id="335" name="Black and white photo of water flowing over the spillway gates of a dam" descr="Black and white photo of water flowing over the spillway gates of a dam"/>
          <p:cNvPicPr>
            <a:picLocks noChangeAspect="0"/>
          </p:cNvPicPr>
          <p:nvPr/>
        </p:nvPicPr>
        <p:blipFill>
          <a:blip r:embed="rId3">
            <a:extLst/>
          </a:blip>
          <a:srcRect l="0" t="6194" r="2802" b="49345"/>
          <a:stretch>
            <a:fillRect/>
          </a:stretch>
        </p:blipFill>
        <p:spPr>
          <a:xfrm>
            <a:off x="6453190" y="5214684"/>
            <a:ext cx="6352499" cy="2905772"/>
          </a:xfrm>
          <a:prstGeom prst="rect">
            <a:avLst/>
          </a:prstGeom>
          <a:ln w="12700">
            <a:miter lim="400000"/>
          </a:ln>
        </p:spPr>
      </p:pic>
      <p:sp>
        <p:nvSpPr>
          <p:cNvPr id="336" name="A fine-tuning transfer learning model…"/>
          <p:cNvSpPr txBox="1"/>
          <p:nvPr>
            <p:ph type="body" sz="half" idx="1"/>
          </p:nvPr>
        </p:nvSpPr>
        <p:spPr>
          <a:xfrm>
            <a:off x="406400" y="2743200"/>
            <a:ext cx="5754777" cy="6108700"/>
          </a:xfrm>
          <a:prstGeom prst="rect">
            <a:avLst/>
          </a:prstGeom>
        </p:spPr>
        <p:txBody>
          <a:bodyPr/>
          <a:lstStyle/>
          <a:p>
            <a:pPr/>
            <a:r>
              <a:t>A fine-tuning transfer learning model</a:t>
            </a:r>
          </a:p>
          <a:p>
            <a:pPr/>
            <a:r>
              <a:t>Unfreezes a few of the top layers from the MobileNet V2</a:t>
            </a:r>
          </a:p>
          <a:p>
            <a:pPr/>
            <a:r>
              <a:t>Lets you take advantage of basic features in lower part of pre-train, then get more specific for your data.</a:t>
            </a:r>
          </a:p>
        </p:txBody>
      </p:sp>
      <p:sp>
        <p:nvSpPr>
          <p:cNvPr id="337" name="~83% on Validation Data after 10 epochs"/>
          <p:cNvSpPr txBox="1"/>
          <p:nvPr/>
        </p:nvSpPr>
        <p:spPr>
          <a:xfrm>
            <a:off x="348979" y="2150773"/>
            <a:ext cx="5654850"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~83% on Validation Data after 10 epochs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mobilenet_preds_vs_label06.jpg" descr="mobilenet_preds_vs_label06.jpg"/>
          <p:cNvPicPr>
            <a:picLocks noChangeAspect="1"/>
          </p:cNvPicPr>
          <p:nvPr/>
        </p:nvPicPr>
        <p:blipFill>
          <a:blip r:embed="rId3">
            <a:extLst/>
          </a:blip>
          <a:srcRect l="0" t="6825" r="0" b="6825"/>
          <a:stretch>
            <a:fillRect/>
          </a:stretch>
        </p:blipFill>
        <p:spPr>
          <a:xfrm>
            <a:off x="1521580" y="665763"/>
            <a:ext cx="9753601" cy="8422074"/>
          </a:xfrm>
          <a:prstGeom prst="rect">
            <a:avLst/>
          </a:prstGeom>
          <a:ln w="12700">
            <a:miter lim="400000"/>
          </a:ln>
        </p:spPr>
      </p:pic>
      <p:sp>
        <p:nvSpPr>
          <p:cNvPr id="340" name="Oval"/>
          <p:cNvSpPr/>
          <p:nvPr/>
        </p:nvSpPr>
        <p:spPr>
          <a:xfrm>
            <a:off x="6429863" y="6545540"/>
            <a:ext cx="2154704" cy="2293615"/>
          </a:xfrm>
          <a:prstGeom prst="ellipse">
            <a:avLst/>
          </a:prstGeom>
          <a:ln w="63500">
            <a:solidFill>
              <a:schemeClr val="accent5"/>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Bold"/>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Conclusions"/>
          <p:cNvSpPr txBox="1"/>
          <p:nvPr>
            <p:ph type="ctrTitle"/>
          </p:nvPr>
        </p:nvSpPr>
        <p:spPr>
          <a:prstGeom prst="rect">
            <a:avLst/>
          </a:prstGeom>
        </p:spPr>
        <p:txBody>
          <a:bodyPr/>
          <a:lstStyle/>
          <a:p>
            <a:pPr/>
            <a:r>
              <a:t>Conclusions</a:t>
            </a:r>
          </a:p>
        </p:txBody>
      </p:sp>
      <p:sp>
        <p:nvSpPr>
          <p:cNvPr id="345"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ext"/>
          <p:cNvSpPr txBox="1"/>
          <p:nvPr>
            <p:ph type="body" idx="21"/>
          </p:nvPr>
        </p:nvSpPr>
        <p:spPr>
          <a:prstGeom prst="rect">
            <a:avLst/>
          </a:prstGeom>
        </p:spPr>
        <p:txBody>
          <a:bodyPr/>
          <a:lstStyle/>
          <a:p>
            <a:pPr/>
            <a:r>
              <a:t>Text</a:t>
            </a:r>
          </a:p>
        </p:txBody>
      </p:sp>
      <p:sp>
        <p:nvSpPr>
          <p:cNvPr id="348" name="Conclusions"/>
          <p:cNvSpPr txBox="1"/>
          <p:nvPr>
            <p:ph type="title"/>
          </p:nvPr>
        </p:nvSpPr>
        <p:spPr>
          <a:prstGeom prst="rect">
            <a:avLst/>
          </a:prstGeom>
        </p:spPr>
        <p:txBody>
          <a:bodyPr/>
          <a:lstStyle>
            <a:lvl1pPr defTabSz="467359">
              <a:spcBef>
                <a:spcPts val="2200"/>
              </a:spcBef>
              <a:defRPr sz="4800"/>
            </a:lvl1pPr>
          </a:lstStyle>
          <a:p>
            <a:pPr/>
            <a:r>
              <a:t>Conclusions</a:t>
            </a:r>
          </a:p>
        </p:txBody>
      </p:sp>
      <p:sp>
        <p:nvSpPr>
          <p:cNvPr id="349" name="More difficult to evaluate subjective labels.…"/>
          <p:cNvSpPr txBox="1"/>
          <p:nvPr>
            <p:ph type="body" sz="half" idx="1"/>
          </p:nvPr>
        </p:nvSpPr>
        <p:spPr>
          <a:xfrm>
            <a:off x="429832" y="2415151"/>
            <a:ext cx="5823776" cy="6391085"/>
          </a:xfrm>
          <a:prstGeom prst="rect">
            <a:avLst/>
          </a:prstGeom>
        </p:spPr>
        <p:txBody>
          <a:bodyPr/>
          <a:lstStyle/>
          <a:p>
            <a:pPr/>
            <a:r>
              <a:t>More difficult to evaluate subjective labels.</a:t>
            </a:r>
          </a:p>
          <a:p>
            <a:pPr/>
            <a:r>
              <a:t>Sometimes CNNs with transfer learning don’t perform better than those without.</a:t>
            </a:r>
          </a:p>
          <a:p>
            <a:pPr/>
            <a:r>
              <a:t>CNNs: are like poker.</a:t>
            </a:r>
          </a:p>
          <a:p>
            <a:pPr/>
            <a:r>
              <a:t>Try limiting down the dataset to more specific shapes(e.g. sushi).</a:t>
            </a:r>
          </a:p>
          <a:p>
            <a:pPr/>
            <a:r>
              <a:t>Try a CNN w/ specific architecture for color patterns.</a:t>
            </a:r>
          </a:p>
        </p:txBody>
      </p:sp>
      <p:pic>
        <p:nvPicPr>
          <p:cNvPr id="350" name="Image" descr="Image"/>
          <p:cNvPicPr>
            <a:picLocks noChangeAspect="1"/>
          </p:cNvPicPr>
          <p:nvPr/>
        </p:nvPicPr>
        <p:blipFill>
          <a:blip r:embed="rId3">
            <a:extLst/>
          </a:blip>
          <a:srcRect l="37642" t="0" r="7653" b="0"/>
          <a:stretch>
            <a:fillRect/>
          </a:stretch>
        </p:blipFill>
        <p:spPr>
          <a:xfrm>
            <a:off x="6578868" y="1421977"/>
            <a:ext cx="6092849" cy="7420131"/>
          </a:xfrm>
          <a:prstGeom prst="rect">
            <a:avLst/>
          </a:prstGeom>
          <a:ln w="12700">
            <a:miter lim="400000"/>
          </a:ln>
        </p:spPr>
      </p:pic>
      <p:sp>
        <p:nvSpPr>
          <p:cNvPr id="351" name="Source"/>
          <p:cNvSpPr txBox="1"/>
          <p:nvPr/>
        </p:nvSpPr>
        <p:spPr>
          <a:xfrm>
            <a:off x="11448460" y="9027898"/>
            <a:ext cx="91998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Recommendations"/>
          <p:cNvSpPr txBox="1"/>
          <p:nvPr>
            <p:ph type="ctrTitle"/>
          </p:nvPr>
        </p:nvSpPr>
        <p:spPr>
          <a:prstGeom prst="rect">
            <a:avLst/>
          </a:prstGeom>
        </p:spPr>
        <p:txBody>
          <a:bodyPr/>
          <a:lstStyle>
            <a:lvl1pPr defTabSz="531622">
              <a:defRPr sz="15470"/>
            </a:lvl1pPr>
          </a:lstStyle>
          <a:p>
            <a:pPr/>
            <a:r>
              <a:t>Recommendations</a:t>
            </a:r>
          </a:p>
        </p:txBody>
      </p:sp>
      <p:sp>
        <p:nvSpPr>
          <p:cNvPr id="356"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6" name="Using Machine Learning to sort"/>
          <p:cNvSpPr txBox="1"/>
          <p:nvPr>
            <p:ph type="body" idx="21"/>
          </p:nvPr>
        </p:nvSpPr>
        <p:spPr>
          <a:prstGeom prst="rect">
            <a:avLst/>
          </a:prstGeom>
        </p:spPr>
        <p:txBody>
          <a:bodyPr/>
          <a:lstStyle/>
          <a:p>
            <a:pPr/>
            <a:r>
              <a:t>Using Machine Learning to sort</a:t>
            </a:r>
          </a:p>
        </p:txBody>
      </p:sp>
      <p:sp>
        <p:nvSpPr>
          <p:cNvPr id="177" name="Sorts High quality photos to the top,"/>
          <p:cNvSpPr txBox="1"/>
          <p:nvPr>
            <p:ph type="title"/>
          </p:nvPr>
        </p:nvSpPr>
        <p:spPr>
          <a:xfrm>
            <a:off x="4278464" y="1183326"/>
            <a:ext cx="1762116" cy="2066061"/>
          </a:xfrm>
          <a:prstGeom prst="rect">
            <a:avLst/>
          </a:prstGeom>
        </p:spPr>
        <p:txBody>
          <a:bodyPr/>
          <a:lstStyle>
            <a:lvl1pPr defTabSz="274574">
              <a:spcBef>
                <a:spcPts val="1300"/>
              </a:spcBef>
              <a:defRPr sz="2820"/>
            </a:lvl1pPr>
          </a:lstStyle>
          <a:p>
            <a:pPr/>
            <a:r>
              <a:t>Sorts High quality photos to the top,</a:t>
            </a:r>
          </a:p>
        </p:txBody>
      </p:sp>
      <p:pic>
        <p:nvPicPr>
          <p:cNvPr id="178" name="test_pred_best_20_model_sort.jpg" descr="test_pred_best_20_model_sort.jpg"/>
          <p:cNvPicPr>
            <a:picLocks noChangeAspect="1"/>
          </p:cNvPicPr>
          <p:nvPr/>
        </p:nvPicPr>
        <p:blipFill>
          <a:blip r:embed="rId3">
            <a:extLst/>
          </a:blip>
          <a:srcRect l="11537" t="9747" r="8887" b="30544"/>
          <a:stretch>
            <a:fillRect/>
          </a:stretch>
        </p:blipFill>
        <p:spPr>
          <a:xfrm>
            <a:off x="7033272" y="327067"/>
            <a:ext cx="5705039" cy="4280750"/>
          </a:xfrm>
          <a:prstGeom prst="rect">
            <a:avLst/>
          </a:prstGeom>
          <a:ln w="12700">
            <a:miter lim="400000"/>
          </a:ln>
        </p:spPr>
      </p:pic>
      <p:pic>
        <p:nvPicPr>
          <p:cNvPr id="179" name="test_pred_orginal_sort.jpg" descr="test_pred_orginal_sort.jpg"/>
          <p:cNvPicPr>
            <a:picLocks noChangeAspect="1"/>
          </p:cNvPicPr>
          <p:nvPr/>
        </p:nvPicPr>
        <p:blipFill>
          <a:blip r:embed="rId4">
            <a:extLst/>
          </a:blip>
          <a:srcRect l="11338" t="10032" r="8655" b="30113"/>
          <a:stretch>
            <a:fillRect/>
          </a:stretch>
        </p:blipFill>
        <p:spPr>
          <a:xfrm>
            <a:off x="545987" y="2791177"/>
            <a:ext cx="5705004" cy="4268036"/>
          </a:xfrm>
          <a:prstGeom prst="rect">
            <a:avLst/>
          </a:prstGeom>
          <a:ln w="12700">
            <a:miter lim="400000"/>
          </a:ln>
        </p:spPr>
      </p:pic>
      <p:pic>
        <p:nvPicPr>
          <p:cNvPr id="180" name="test_pred_worst_20_model_sort.jpg" descr="test_pred_worst_20_model_sort.jpg"/>
          <p:cNvPicPr>
            <a:picLocks noChangeAspect="1"/>
          </p:cNvPicPr>
          <p:nvPr/>
        </p:nvPicPr>
        <p:blipFill>
          <a:blip r:embed="rId5">
            <a:extLst/>
          </a:blip>
          <a:srcRect l="10747" t="9502" r="8200" b="30446"/>
          <a:stretch>
            <a:fillRect/>
          </a:stretch>
        </p:blipFill>
        <p:spPr>
          <a:xfrm>
            <a:off x="7060710" y="5294263"/>
            <a:ext cx="5705244" cy="4227009"/>
          </a:xfrm>
          <a:prstGeom prst="rect">
            <a:avLst/>
          </a:prstGeom>
          <a:ln w="12700">
            <a:miter lim="400000"/>
          </a:ln>
        </p:spPr>
      </p:pic>
      <p:sp>
        <p:nvSpPr>
          <p:cNvPr id="181" name="Arrow"/>
          <p:cNvSpPr/>
          <p:nvPr/>
        </p:nvSpPr>
        <p:spPr>
          <a:xfrm rot="20040000">
            <a:off x="6118425" y="1226928"/>
            <a:ext cx="851775" cy="669040"/>
          </a:xfrm>
          <a:prstGeom prst="rightArrow">
            <a:avLst>
              <a:gd name="adj1" fmla="val 57162"/>
              <a:gd name="adj2" fmla="val 71043"/>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Bold"/>
              </a:defRPr>
            </a:pPr>
          </a:p>
        </p:txBody>
      </p:sp>
      <p:sp>
        <p:nvSpPr>
          <p:cNvPr id="182" name="Arrow"/>
          <p:cNvSpPr/>
          <p:nvPr/>
        </p:nvSpPr>
        <p:spPr>
          <a:xfrm rot="1620000">
            <a:off x="6119918" y="7959543"/>
            <a:ext cx="851775" cy="669040"/>
          </a:xfrm>
          <a:prstGeom prst="rightArrow">
            <a:avLst>
              <a:gd name="adj1" fmla="val 57162"/>
              <a:gd name="adj2" fmla="val 71043"/>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Bold"/>
              </a:defRPr>
            </a:pPr>
          </a:p>
        </p:txBody>
      </p:sp>
      <p:sp>
        <p:nvSpPr>
          <p:cNvPr id="183" name="Sorts poor quality Photos to the bottom"/>
          <p:cNvSpPr txBox="1"/>
          <p:nvPr/>
        </p:nvSpPr>
        <p:spPr>
          <a:xfrm>
            <a:off x="4275165" y="7282180"/>
            <a:ext cx="1768713" cy="1520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62889">
              <a:lnSpc>
                <a:spcPct val="80000"/>
              </a:lnSpc>
              <a:spcBef>
                <a:spcPts val="1200"/>
              </a:spcBef>
              <a:defRPr cap="all" sz="2700">
                <a:solidFill>
                  <a:schemeClr val="accent1"/>
                </a:solidFill>
                <a:latin typeface="+mn-lt"/>
                <a:ea typeface="+mn-ea"/>
                <a:cs typeface="+mn-cs"/>
                <a:sym typeface="DIN Condensed Bold"/>
              </a:defRPr>
            </a:lvl1pPr>
          </a:lstStyle>
          <a:p>
            <a:pPr/>
            <a:r>
              <a:t>Sorts poor quality Photos to the bottom              </a:t>
            </a:r>
          </a:p>
        </p:txBody>
      </p:sp>
      <p:sp>
        <p:nvSpPr>
          <p:cNvPr id="184" name="Original Gallery order"/>
          <p:cNvSpPr txBox="1"/>
          <p:nvPr/>
        </p:nvSpPr>
        <p:spPr>
          <a:xfrm>
            <a:off x="534489" y="1647783"/>
            <a:ext cx="3260880" cy="11371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03097">
              <a:lnSpc>
                <a:spcPct val="80000"/>
              </a:lnSpc>
              <a:spcBef>
                <a:spcPts val="1900"/>
              </a:spcBef>
              <a:defRPr cap="all" sz="4140">
                <a:solidFill>
                  <a:schemeClr val="accent1"/>
                </a:solidFill>
                <a:latin typeface="+mn-lt"/>
                <a:ea typeface="+mn-ea"/>
                <a:cs typeface="+mn-cs"/>
                <a:sym typeface="DIN Condensed Bold"/>
              </a:defRPr>
            </a:lvl1pPr>
          </a:lstStyle>
          <a:p>
            <a:pPr/>
            <a:r>
              <a:t>Original Gallery order</a:t>
            </a:r>
          </a:p>
        </p:txBody>
      </p:sp>
      <p:sp>
        <p:nvSpPr>
          <p:cNvPr id="185" name="Arrow"/>
          <p:cNvSpPr/>
          <p:nvPr/>
        </p:nvSpPr>
        <p:spPr>
          <a:xfrm rot="5400000">
            <a:off x="2176717" y="2206967"/>
            <a:ext cx="621895" cy="520895"/>
          </a:xfrm>
          <a:prstGeom prst="rightArrow">
            <a:avLst>
              <a:gd name="adj1" fmla="val 57162"/>
              <a:gd name="adj2" fmla="val 91247"/>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Bold"/>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58" name="Text"/>
          <p:cNvSpPr txBox="1"/>
          <p:nvPr>
            <p:ph type="body" idx="21"/>
          </p:nvPr>
        </p:nvSpPr>
        <p:spPr>
          <a:prstGeom prst="rect">
            <a:avLst/>
          </a:prstGeom>
        </p:spPr>
        <p:txBody>
          <a:bodyPr/>
          <a:lstStyle/>
          <a:p>
            <a:pPr/>
            <a:r>
              <a:t>Text</a:t>
            </a:r>
          </a:p>
        </p:txBody>
      </p:sp>
      <p:pic>
        <p:nvPicPr>
          <p:cNvPr id="359" name="Black and white photo of windmills under a cloudy sky" descr="Black and white photo of windmills under a cloudy sky"/>
          <p:cNvPicPr>
            <a:picLocks noChangeAspect="1"/>
          </p:cNvPicPr>
          <p:nvPr>
            <p:ph type="pic" idx="22"/>
          </p:nvPr>
        </p:nvPicPr>
        <p:blipFill>
          <a:blip r:embed="rId2">
            <a:extLst/>
          </a:blip>
          <a:srcRect l="20836" t="0" r="20836" b="0"/>
          <a:stretch>
            <a:fillRect/>
          </a:stretch>
        </p:blipFill>
        <p:spPr>
          <a:xfrm>
            <a:off x="426170" y="1536700"/>
            <a:ext cx="5486401" cy="7797800"/>
          </a:xfrm>
          <a:prstGeom prst="rect">
            <a:avLst/>
          </a:prstGeom>
        </p:spPr>
      </p:pic>
      <p:sp>
        <p:nvSpPr>
          <p:cNvPr id="360" name="recommendations"/>
          <p:cNvSpPr txBox="1"/>
          <p:nvPr>
            <p:ph type="title"/>
          </p:nvPr>
        </p:nvSpPr>
        <p:spPr>
          <a:xfrm>
            <a:off x="6299566" y="1536700"/>
            <a:ext cx="6299201" cy="723900"/>
          </a:xfrm>
          <a:prstGeom prst="rect">
            <a:avLst/>
          </a:prstGeom>
        </p:spPr>
        <p:txBody>
          <a:bodyPr/>
          <a:lstStyle>
            <a:lvl1pPr defTabSz="467359">
              <a:spcBef>
                <a:spcPts val="2200"/>
              </a:spcBef>
              <a:defRPr sz="4800"/>
            </a:lvl1pPr>
          </a:lstStyle>
          <a:p>
            <a:pPr/>
            <a:r>
              <a:t>recommendations</a:t>
            </a:r>
          </a:p>
        </p:txBody>
      </p:sp>
      <p:sp>
        <p:nvSpPr>
          <p:cNvPr id="361" name="Review platforms with user-generated photo galleries should consider implementing AI-based photo-quality sorting.…"/>
          <p:cNvSpPr txBox="1"/>
          <p:nvPr>
            <p:ph type="body" sz="half" idx="1"/>
          </p:nvPr>
        </p:nvSpPr>
        <p:spPr>
          <a:xfrm>
            <a:off x="6299566" y="2743200"/>
            <a:ext cx="6299201" cy="6108700"/>
          </a:xfrm>
          <a:prstGeom prst="rect">
            <a:avLst/>
          </a:prstGeom>
        </p:spPr>
        <p:txBody>
          <a:bodyPr/>
          <a:lstStyle/>
          <a:p>
            <a:pPr/>
            <a:r>
              <a:t>Review platforms with user-generated photo galleries should consider implementing AI-based photo-quality sorting.</a:t>
            </a:r>
          </a:p>
          <a:p>
            <a:pPr/>
            <a:r>
              <a:t>This idea has other applications beyond review platforms; many are already in production such as on this website: </a:t>
            </a:r>
            <a:r>
              <a:rPr u="sng">
                <a:solidFill>
                  <a:schemeClr val="accent1"/>
                </a:solidFill>
                <a:hlinkClick r:id="rId3" invalidUrl="" action="" tgtFrame="" tooltip="" history="1" highlightClick="0" endSnd="0"/>
              </a:rPr>
              <a:t>www.pickpik.com</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84091"/>
            <a:satOff val="15316"/>
            <a:lumOff val="24313"/>
          </a:schemeClr>
        </a:solidFill>
      </p:bgPr>
    </p:bg>
    <p:spTree>
      <p:nvGrpSpPr>
        <p:cNvPr id="1" name=""/>
        <p:cNvGrpSpPr/>
        <p:nvPr/>
      </p:nvGrpSpPr>
      <p:grpSpPr>
        <a:xfrm>
          <a:off x="0" y="0"/>
          <a:ext cx="0" cy="0"/>
          <a:chOff x="0" y="0"/>
          <a:chExt cx="0" cy="0"/>
        </a:xfrm>
      </p:grpSpPr>
      <p:sp>
        <p:nvSpPr>
          <p:cNvPr id="189" name="Rounded Rectangle"/>
          <p:cNvSpPr/>
          <p:nvPr/>
        </p:nvSpPr>
        <p:spPr>
          <a:xfrm>
            <a:off x="2326057" y="3169562"/>
            <a:ext cx="2322331" cy="2334180"/>
          </a:xfrm>
          <a:prstGeom prst="roundRect">
            <a:avLst>
              <a:gd name="adj" fmla="val 13490"/>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Bold"/>
              </a:defRPr>
            </a:pPr>
          </a:p>
        </p:txBody>
      </p:sp>
      <p:pic>
        <p:nvPicPr>
          <p:cNvPr id="190" name="yelp logo.jpeg" descr="yelp logo.jpeg"/>
          <p:cNvPicPr>
            <a:picLocks noChangeAspect="1"/>
          </p:cNvPicPr>
          <p:nvPr/>
        </p:nvPicPr>
        <p:blipFill>
          <a:blip r:embed="rId3">
            <a:extLst/>
          </a:blip>
          <a:srcRect l="6556" t="6576" r="6053" b="5587"/>
          <a:stretch>
            <a:fillRect/>
          </a:stretch>
        </p:blipFill>
        <p:spPr>
          <a:xfrm>
            <a:off x="8523841" y="4710853"/>
            <a:ext cx="2322330" cy="2334180"/>
          </a:xfrm>
          <a:custGeom>
            <a:avLst/>
            <a:gdLst/>
            <a:ahLst/>
            <a:cxnLst>
              <a:cxn ang="0">
                <a:pos x="wd2" y="hd2"/>
              </a:cxn>
              <a:cxn ang="5400000">
                <a:pos x="wd2" y="hd2"/>
              </a:cxn>
              <a:cxn ang="10800000">
                <a:pos x="wd2" y="hd2"/>
              </a:cxn>
              <a:cxn ang="16200000">
                <a:pos x="wd2" y="hd2"/>
              </a:cxn>
            </a:cxnLst>
            <a:rect l="0" t="0" r="r" b="b"/>
            <a:pathLst>
              <a:path w="21555" h="21566" fill="norm" stroke="1" extrusionOk="0">
                <a:moveTo>
                  <a:pt x="11085" y="8"/>
                </a:moveTo>
                <a:cubicBezTo>
                  <a:pt x="5913" y="-16"/>
                  <a:pt x="3078" y="14"/>
                  <a:pt x="2734" y="99"/>
                </a:cubicBezTo>
                <a:cubicBezTo>
                  <a:pt x="1480" y="410"/>
                  <a:pt x="561" y="1343"/>
                  <a:pt x="174" y="2699"/>
                </a:cubicBezTo>
                <a:cubicBezTo>
                  <a:pt x="1" y="3306"/>
                  <a:pt x="-19" y="4332"/>
                  <a:pt x="12" y="11107"/>
                </a:cubicBezTo>
                <a:cubicBezTo>
                  <a:pt x="46" y="18566"/>
                  <a:pt x="59" y="18843"/>
                  <a:pt x="299" y="19318"/>
                </a:cubicBezTo>
                <a:cubicBezTo>
                  <a:pt x="874" y="20452"/>
                  <a:pt x="1388" y="20910"/>
                  <a:pt x="2583" y="21342"/>
                </a:cubicBezTo>
                <a:cubicBezTo>
                  <a:pt x="3226" y="21574"/>
                  <a:pt x="3559" y="21584"/>
                  <a:pt x="10963" y="21554"/>
                </a:cubicBezTo>
                <a:cubicBezTo>
                  <a:pt x="19375" y="21521"/>
                  <a:pt x="18953" y="21553"/>
                  <a:pt x="20080" y="20784"/>
                </a:cubicBezTo>
                <a:cubicBezTo>
                  <a:pt x="20451" y="20532"/>
                  <a:pt x="20769" y="20157"/>
                  <a:pt x="21068" y="19618"/>
                </a:cubicBezTo>
                <a:lnTo>
                  <a:pt x="21506" y="18826"/>
                </a:lnTo>
                <a:lnTo>
                  <a:pt x="21543" y="11228"/>
                </a:lnTo>
                <a:cubicBezTo>
                  <a:pt x="21581" y="3198"/>
                  <a:pt x="21558" y="2793"/>
                  <a:pt x="21012" y="1771"/>
                </a:cubicBezTo>
                <a:cubicBezTo>
                  <a:pt x="20632" y="1060"/>
                  <a:pt x="20360" y="800"/>
                  <a:pt x="19568" y="385"/>
                </a:cubicBezTo>
                <a:lnTo>
                  <a:pt x="18916" y="44"/>
                </a:lnTo>
                <a:lnTo>
                  <a:pt x="11085" y="8"/>
                </a:lnTo>
                <a:close/>
              </a:path>
            </a:pathLst>
          </a:custGeom>
          <a:ln w="12700">
            <a:miter lim="400000"/>
          </a:ln>
        </p:spPr>
      </p:pic>
      <p:pic>
        <p:nvPicPr>
          <p:cNvPr id="191" name="Black and white aerial photo of a person standing on top of a dam" descr="Black and white aerial photo of a person standing on top of a dam"/>
          <p:cNvPicPr>
            <a:picLocks noChangeAspect="1"/>
          </p:cNvPicPr>
          <p:nvPr>
            <p:ph type="pic" idx="21"/>
          </p:nvPr>
        </p:nvPicPr>
        <p:blipFill>
          <a:blip r:embed="rId4">
            <a:extLst/>
          </a:blip>
          <a:srcRect l="0" t="0" r="0" b="0"/>
          <a:stretch>
            <a:fillRect/>
          </a:stretch>
        </p:blipFill>
        <p:spPr>
          <a:xfrm>
            <a:off x="1813835" y="1622442"/>
            <a:ext cx="9402530" cy="8135391"/>
          </a:xfrm>
          <a:prstGeom prst="rect">
            <a:avLst/>
          </a:prstGeom>
        </p:spPr>
      </p:pic>
      <p:sp>
        <p:nvSpPr>
          <p:cNvPr id="192" name="Background"/>
          <p:cNvSpPr txBox="1"/>
          <p:nvPr>
            <p:ph type="title" idx="4294967295"/>
          </p:nvPr>
        </p:nvSpPr>
        <p:spPr>
          <a:xfrm>
            <a:off x="406400" y="520700"/>
            <a:ext cx="12192000" cy="723900"/>
          </a:xfrm>
          <a:prstGeom prst="rect">
            <a:avLst/>
          </a:prstGeom>
        </p:spPr>
        <p:txBody>
          <a:bodyPr/>
          <a:lstStyle>
            <a:lvl1pPr defTabSz="467359">
              <a:spcBef>
                <a:spcPts val="2200"/>
              </a:spcBef>
              <a:defRPr sz="4800"/>
            </a:lvl1pPr>
          </a:lstStyle>
          <a:p>
            <a:pPr/>
            <a:r>
              <a:t>Background</a:t>
            </a:r>
          </a:p>
        </p:txBody>
      </p:sp>
      <p:sp>
        <p:nvSpPr>
          <p:cNvPr id="193" name="Sources"/>
          <p:cNvSpPr txBox="1"/>
          <p:nvPr/>
        </p:nvSpPr>
        <p:spPr>
          <a:xfrm>
            <a:off x="11856313" y="9254887"/>
            <a:ext cx="103276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olidFill>
                <a:hlinkClick r:id="rId5" invalidUrl="" action="" tgtFrame="" tooltip="" history="1" highlightClick="0" endSnd="0"/>
              </a:defRPr>
            </a:lvl1pPr>
          </a:lstStyle>
          <a:p>
            <a:pPr>
              <a:defRPr u="none">
                <a:solidFill>
                  <a:srgbClr val="838787"/>
                </a:solidFill>
              </a:defRPr>
            </a:pPr>
            <a:r>
              <a:rPr u="sng">
                <a:solidFill>
                  <a:schemeClr val="accent1"/>
                </a:solidFill>
                <a:hlinkClick r:id="rId5" invalidUrl="" action="" tgtFrame="" tooltip="" history="1" highlightClick="0" endSnd="0"/>
              </a:rPr>
              <a:t>Sources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7" name="Methods"/>
          <p:cNvSpPr txBox="1"/>
          <p:nvPr>
            <p:ph type="title"/>
          </p:nvPr>
        </p:nvSpPr>
        <p:spPr>
          <a:prstGeom prst="rect">
            <a:avLst/>
          </a:prstGeom>
        </p:spPr>
        <p:txBody>
          <a:bodyPr/>
          <a:lstStyle/>
          <a:p>
            <a:pPr/>
            <a:r>
              <a:t>Methods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Yelp gallery w highlight.png" descr="Yelp gallery w highlight.png"/>
          <p:cNvPicPr>
            <a:picLocks noChangeAspect="1"/>
          </p:cNvPicPr>
          <p:nvPr/>
        </p:nvPicPr>
        <p:blipFill>
          <a:blip r:embed="rId3">
            <a:extLst/>
          </a:blip>
          <a:srcRect l="95" t="12567" r="95" b="5492"/>
          <a:stretch>
            <a:fillRect/>
          </a:stretch>
        </p:blipFill>
        <p:spPr>
          <a:xfrm>
            <a:off x="153831" y="130127"/>
            <a:ext cx="12697139" cy="94933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500" fill="hold"/>
                                        <p:tgtEl>
                                          <p:spTgt spid="201"/>
                                        </p:tgtEl>
                                      </p:cBhvr>
                                    </p:animEffect>
                                    <p:set>
                                      <p:cBhvr>
                                        <p:cTn id="7" fill="hold">
                                          <p:stCondLst>
                                            <p:cond delay="499"/>
                                          </p:stCondLst>
                                        </p:cTn>
                                        <p:tgtEl>
                                          <p:spTgt spid="2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Taco in focus" descr="Taco in focus"/>
          <p:cNvPicPr>
            <a:picLocks noChangeAspect="1"/>
          </p:cNvPicPr>
          <p:nvPr>
            <p:ph type="pic" idx="21"/>
          </p:nvPr>
        </p:nvPicPr>
        <p:blipFill>
          <a:blip r:embed="rId3">
            <a:extLst/>
          </a:blip>
          <a:srcRect l="0" t="0" r="0" b="0"/>
          <a:stretch>
            <a:fillRect/>
          </a:stretch>
        </p:blipFill>
        <p:spPr>
          <a:xfrm>
            <a:off x="8168913" y="67359"/>
            <a:ext cx="4762501" cy="4762501"/>
          </a:xfrm>
          <a:prstGeom prst="rect">
            <a:avLst/>
          </a:prstGeom>
        </p:spPr>
      </p:pic>
      <p:pic>
        <p:nvPicPr>
          <p:cNvPr id="206" name="Blurry tacos" descr="Blurry tacos"/>
          <p:cNvPicPr>
            <a:picLocks noChangeAspect="1"/>
          </p:cNvPicPr>
          <p:nvPr>
            <p:ph type="pic" idx="22"/>
          </p:nvPr>
        </p:nvPicPr>
        <p:blipFill>
          <a:blip r:embed="rId4">
            <a:extLst/>
          </a:blip>
          <a:srcRect l="0" t="0" r="0" b="0"/>
          <a:stretch>
            <a:fillRect/>
          </a:stretch>
        </p:blipFill>
        <p:spPr>
          <a:xfrm>
            <a:off x="8168913" y="4885640"/>
            <a:ext cx="4762502" cy="4762502"/>
          </a:xfrm>
          <a:prstGeom prst="rect">
            <a:avLst/>
          </a:prstGeom>
        </p:spPr>
      </p:pic>
      <p:sp>
        <p:nvSpPr>
          <p:cNvPr id="207" name="photo criteria"/>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photo criteria</a:t>
            </a:r>
          </a:p>
        </p:txBody>
      </p:sp>
      <p:sp>
        <p:nvSpPr>
          <p:cNvPr id="208" name="Focus:  Subject in focus."/>
          <p:cNvSpPr txBox="1"/>
          <p:nvPr>
            <p:ph type="body" sz="half" idx="4294967295"/>
          </p:nvPr>
        </p:nvSpPr>
        <p:spPr>
          <a:xfrm>
            <a:off x="406400" y="2743200"/>
            <a:ext cx="6299200" cy="6108700"/>
          </a:xfrm>
          <a:prstGeom prst="rect">
            <a:avLst/>
          </a:prstGeom>
        </p:spPr>
        <p:txBody>
          <a:bodyPr/>
          <a:lstStyle>
            <a:lvl1pPr>
              <a:buClr>
                <a:schemeClr val="accent1"/>
              </a:buClr>
              <a:buChar char="▸"/>
              <a:defRPr sz="2800"/>
            </a:lvl1pPr>
          </a:lstStyle>
          <a:p>
            <a:pPr/>
            <a:r>
              <a:t>Focus:  Subject in focus. </a:t>
            </a:r>
          </a:p>
        </p:txBody>
      </p:sp>
      <p:sp>
        <p:nvSpPr>
          <p:cNvPr id="209" name="Label: [good]…"/>
          <p:cNvSpPr txBox="1"/>
          <p:nvPr/>
        </p:nvSpPr>
        <p:spPr>
          <a:xfrm>
            <a:off x="6274366" y="4006849"/>
            <a:ext cx="1686307"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35A5DA"/>
                </a:solidFill>
              </a:defRPr>
            </a:pPr>
            <a:r>
              <a:t>Label: [good]</a:t>
            </a:r>
          </a:p>
          <a:p>
            <a:pPr>
              <a:defRPr>
                <a:solidFill>
                  <a:srgbClr val="35A5DA"/>
                </a:solidFill>
              </a:defRPr>
            </a:pPr>
          </a:p>
          <a:p>
            <a:pPr>
              <a:defRPr>
                <a:solidFill>
                  <a:srgbClr val="35A5DA"/>
                </a:solidFill>
              </a:defRPr>
            </a:pPr>
            <a:r>
              <a:t>Label: [bad]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photo criteria"/>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photo criteria</a:t>
            </a:r>
          </a:p>
        </p:txBody>
      </p:sp>
      <p:sp>
        <p:nvSpPr>
          <p:cNvPr id="214" name="Focus:  Subject in focus.…"/>
          <p:cNvSpPr txBox="1"/>
          <p:nvPr>
            <p:ph type="body" sz="half" idx="4294967295"/>
          </p:nvPr>
        </p:nvSpPr>
        <p:spPr>
          <a:xfrm>
            <a:off x="406400" y="2743200"/>
            <a:ext cx="6299200" cy="6108700"/>
          </a:xfrm>
          <a:prstGeom prst="rect">
            <a:avLst/>
          </a:prstGeom>
        </p:spPr>
        <p:txBody>
          <a:bodyPr/>
          <a:lstStyle/>
          <a:p>
            <a:pPr>
              <a:buClr>
                <a:schemeClr val="accent1"/>
              </a:buClr>
              <a:buChar char="▸"/>
              <a:defRPr sz="2800"/>
            </a:pPr>
            <a:r>
              <a:t>Focus:  Subject in focus. </a:t>
            </a:r>
          </a:p>
          <a:p>
            <a:pPr>
              <a:buClr>
                <a:schemeClr val="accent1"/>
              </a:buClr>
              <a:buChar char="▸"/>
              <a:defRPr sz="2800"/>
            </a:pPr>
            <a:r>
              <a:t>Exposure:  Even</a:t>
            </a:r>
          </a:p>
        </p:txBody>
      </p:sp>
      <p:pic>
        <p:nvPicPr>
          <p:cNvPr id="215" name="bad1471.jpg" descr="bad1471.jpg"/>
          <p:cNvPicPr>
            <a:picLocks noChangeAspect="1"/>
          </p:cNvPicPr>
          <p:nvPr/>
        </p:nvPicPr>
        <p:blipFill>
          <a:blip r:embed="rId3">
            <a:extLst/>
          </a:blip>
          <a:srcRect l="0" t="0" r="0" b="0"/>
          <a:stretch>
            <a:fillRect/>
          </a:stretch>
        </p:blipFill>
        <p:spPr>
          <a:xfrm>
            <a:off x="8170774" y="4883725"/>
            <a:ext cx="4762501" cy="4762501"/>
          </a:xfrm>
          <a:prstGeom prst="rect">
            <a:avLst/>
          </a:prstGeom>
          <a:ln w="12700">
            <a:miter lim="400000"/>
          </a:ln>
        </p:spPr>
      </p:pic>
      <p:pic>
        <p:nvPicPr>
          <p:cNvPr id="216" name="good1330.jpg" descr="good1330.jpg"/>
          <p:cNvPicPr>
            <a:picLocks noChangeAspect="1"/>
          </p:cNvPicPr>
          <p:nvPr/>
        </p:nvPicPr>
        <p:blipFill>
          <a:blip r:embed="rId4">
            <a:extLst/>
          </a:blip>
          <a:stretch>
            <a:fillRect/>
          </a:stretch>
        </p:blipFill>
        <p:spPr>
          <a:xfrm>
            <a:off x="8164617" y="69274"/>
            <a:ext cx="4762501" cy="4762501"/>
          </a:xfrm>
          <a:prstGeom prst="rect">
            <a:avLst/>
          </a:prstGeom>
          <a:ln w="12700">
            <a:miter lim="400000"/>
          </a:ln>
        </p:spPr>
      </p:pic>
      <p:sp>
        <p:nvSpPr>
          <p:cNvPr id="217" name="Label: [good]…"/>
          <p:cNvSpPr txBox="1"/>
          <p:nvPr/>
        </p:nvSpPr>
        <p:spPr>
          <a:xfrm>
            <a:off x="6274366" y="4006849"/>
            <a:ext cx="1686307"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35A5DA"/>
                </a:solidFill>
              </a:defRPr>
            </a:pPr>
            <a:r>
              <a:t>Label: [good]</a:t>
            </a:r>
          </a:p>
          <a:p>
            <a:pPr>
              <a:defRPr>
                <a:solidFill>
                  <a:srgbClr val="35A5DA"/>
                </a:solidFill>
              </a:defRPr>
            </a:pPr>
          </a:p>
          <a:p>
            <a:pPr>
              <a:defRPr>
                <a:solidFill>
                  <a:srgbClr val="35A5DA"/>
                </a:solidFill>
              </a:defRPr>
            </a:pPr>
            <a:r>
              <a:t>Label: [bad]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photo criteria"/>
          <p:cNvSpPr txBox="1"/>
          <p:nvPr>
            <p:ph type="title" idx="4294967295"/>
          </p:nvPr>
        </p:nvSpPr>
        <p:spPr>
          <a:xfrm>
            <a:off x="406400" y="1536700"/>
            <a:ext cx="6299200" cy="723900"/>
          </a:xfrm>
          <a:prstGeom prst="rect">
            <a:avLst/>
          </a:prstGeom>
        </p:spPr>
        <p:txBody>
          <a:bodyPr/>
          <a:lstStyle>
            <a:lvl1pPr defTabSz="467359">
              <a:spcBef>
                <a:spcPts val="2200"/>
              </a:spcBef>
              <a:defRPr sz="4800"/>
            </a:lvl1pPr>
          </a:lstStyle>
          <a:p>
            <a:pPr/>
            <a:r>
              <a:t>photo criteria</a:t>
            </a:r>
          </a:p>
        </p:txBody>
      </p:sp>
      <p:sp>
        <p:nvSpPr>
          <p:cNvPr id="222" name="Focus…"/>
          <p:cNvSpPr txBox="1"/>
          <p:nvPr>
            <p:ph type="body" sz="half" idx="4294967295"/>
          </p:nvPr>
        </p:nvSpPr>
        <p:spPr>
          <a:xfrm>
            <a:off x="406400" y="2743200"/>
            <a:ext cx="6299200" cy="6108700"/>
          </a:xfrm>
          <a:prstGeom prst="rect">
            <a:avLst/>
          </a:prstGeom>
        </p:spPr>
        <p:txBody>
          <a:bodyPr/>
          <a:lstStyle/>
          <a:p>
            <a:pPr>
              <a:buClr>
                <a:schemeClr val="accent1"/>
              </a:buClr>
              <a:buChar char="▸"/>
              <a:defRPr sz="2800"/>
            </a:pPr>
            <a:r>
              <a:t>Focus </a:t>
            </a:r>
          </a:p>
          <a:p>
            <a:pPr>
              <a:buClr>
                <a:schemeClr val="accent1"/>
              </a:buClr>
              <a:buChar char="▸"/>
              <a:defRPr sz="2800"/>
            </a:pPr>
            <a:r>
              <a:t>Exposure</a:t>
            </a:r>
          </a:p>
          <a:p>
            <a:pPr>
              <a:buClr>
                <a:schemeClr val="accent1"/>
              </a:buClr>
              <a:buChar char="▸"/>
              <a:defRPr sz="2800"/>
            </a:pPr>
            <a:r>
              <a:t>Subject</a:t>
            </a:r>
          </a:p>
        </p:txBody>
      </p:sp>
      <p:pic>
        <p:nvPicPr>
          <p:cNvPr id="223" name="good1496.jpg" descr="good1496.jpg"/>
          <p:cNvPicPr>
            <a:picLocks noChangeAspect="1"/>
          </p:cNvPicPr>
          <p:nvPr/>
        </p:nvPicPr>
        <p:blipFill>
          <a:blip r:embed="rId3">
            <a:extLst/>
          </a:blip>
          <a:stretch>
            <a:fillRect/>
          </a:stretch>
        </p:blipFill>
        <p:spPr>
          <a:xfrm>
            <a:off x="8172318" y="57150"/>
            <a:ext cx="4762501" cy="4762500"/>
          </a:xfrm>
          <a:prstGeom prst="rect">
            <a:avLst/>
          </a:prstGeom>
          <a:ln w="12700">
            <a:miter lim="400000"/>
          </a:ln>
        </p:spPr>
      </p:pic>
      <p:pic>
        <p:nvPicPr>
          <p:cNvPr id="224" name="bad1506.jpg" descr="bad1506.jpg"/>
          <p:cNvPicPr>
            <a:picLocks noChangeAspect="1"/>
          </p:cNvPicPr>
          <p:nvPr/>
        </p:nvPicPr>
        <p:blipFill>
          <a:blip r:embed="rId4">
            <a:extLst/>
          </a:blip>
          <a:stretch>
            <a:fillRect/>
          </a:stretch>
        </p:blipFill>
        <p:spPr>
          <a:xfrm>
            <a:off x="8172318" y="4894306"/>
            <a:ext cx="4762501" cy="4762501"/>
          </a:xfrm>
          <a:prstGeom prst="rect">
            <a:avLst/>
          </a:prstGeom>
          <a:ln w="12700">
            <a:miter lim="400000"/>
          </a:ln>
        </p:spPr>
      </p:pic>
      <p:sp>
        <p:nvSpPr>
          <p:cNvPr id="225" name="Label: [good]…"/>
          <p:cNvSpPr txBox="1"/>
          <p:nvPr/>
        </p:nvSpPr>
        <p:spPr>
          <a:xfrm>
            <a:off x="6274366" y="4006849"/>
            <a:ext cx="1686307"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35A5DA"/>
                </a:solidFill>
              </a:defRPr>
            </a:pPr>
            <a:r>
              <a:t>Label: [good]</a:t>
            </a:r>
          </a:p>
          <a:p>
            <a:pPr>
              <a:defRPr>
                <a:solidFill>
                  <a:srgbClr val="35A5DA"/>
                </a:solidFill>
              </a:defRPr>
            </a:pPr>
          </a:p>
          <a:p>
            <a:pPr>
              <a:defRPr>
                <a:solidFill>
                  <a:srgbClr val="35A5DA"/>
                </a:solidFill>
              </a:defRPr>
            </a:pPr>
            <a:r>
              <a:t>Label: [bad]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